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5"/>
  </p:handoutMasterIdLst>
  <p:sldIdLst>
    <p:sldId id="256" r:id="rId2"/>
    <p:sldId id="257" r:id="rId3"/>
    <p:sldId id="258" r:id="rId4"/>
    <p:sldId id="273" r:id="rId5"/>
    <p:sldId id="260" r:id="rId6"/>
    <p:sldId id="259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94727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4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CFA34-F4BB-4376-A896-B2955FFAB5E5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9448185"/>
            <a:ext cx="2971800" cy="4973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276333-847D-4FAB-B249-DACACA6AE4B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6731892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31750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595307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232672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732570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032519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172332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388167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12663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46268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04889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99587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C33610-450E-4C8A-BF06-E71568805B1D}" type="datetimeFigureOut">
              <a:rPr lang="pl-PL" smtClean="0"/>
              <a:t>2014-06-05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FC6177-0130-4B14-B627-E07F373DF8C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39274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czasopism naukowych w Polsce – cele, zasady, perspektywy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Jerzy Wilkin</a:t>
            </a:r>
          </a:p>
          <a:p>
            <a:r>
              <a:rPr lang="pl-PL" dirty="0" smtClean="0"/>
              <a:t>Wydział Nauk Ekonomicznych UW</a:t>
            </a:r>
          </a:p>
          <a:p>
            <a:r>
              <a:rPr lang="pl-PL" dirty="0" smtClean="0"/>
              <a:t>Przewodniczący Zespołu </a:t>
            </a:r>
            <a:r>
              <a:rPr lang="pl-PL" dirty="0" err="1" smtClean="0"/>
              <a:t>MNiSW</a:t>
            </a:r>
            <a:r>
              <a:rPr lang="pl-PL" dirty="0" smtClean="0"/>
              <a:t> d.s. oceny czasopism naukowych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922154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Rozkład </a:t>
            </a:r>
            <a:r>
              <a:rPr lang="pl-PL" dirty="0"/>
              <a:t>ocen czasopism w ramach części „C” </a:t>
            </a:r>
            <a:r>
              <a:rPr lang="pl-PL" dirty="0" smtClean="0"/>
              <a:t>wykazu (lista ERIH, 2012 r.)</a:t>
            </a:r>
            <a:r>
              <a:rPr lang="pl-PL" dirty="0"/>
              <a:t/>
            </a:r>
            <a:br>
              <a:rPr lang="pl-PL" dirty="0"/>
            </a:br>
            <a:endParaRPr lang="pl-PL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6624735" cy="41764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4967381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Rozkład ocen w ramach listy B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W ramach części „B” wykazu analiza rozkładów ocen czasopism przeprowadzona została dla każdej z grup nauk osobno. Średnia wartość uzyskanych punktów uzyskanych przez czasopisma w poszczególnych grupach przedstawia się następująco:</a:t>
            </a:r>
          </a:p>
          <a:p>
            <a:pPr lvl="0"/>
            <a:r>
              <a:rPr lang="pl-PL" dirty="0"/>
              <a:t>H – 4,5</a:t>
            </a:r>
          </a:p>
          <a:p>
            <a:pPr lvl="0"/>
            <a:r>
              <a:rPr lang="pl-PL" dirty="0"/>
              <a:t>S – 5,0</a:t>
            </a:r>
          </a:p>
          <a:p>
            <a:pPr lvl="0"/>
            <a:r>
              <a:rPr lang="pl-PL" dirty="0"/>
              <a:t>TZ – 4,4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02046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Rozkład ocen czasopism w ramach części „B” wykazu – grupa „H”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988840"/>
            <a:ext cx="6696743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43711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Rozkład ocen czasopism w ramach części „B” wykazu – grupa „S”</a:t>
            </a:r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916832"/>
            <a:ext cx="6768751" cy="40324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407407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Rozkład ocen czasopism w ramach części „B” wykazu – grupa „TZ”</a:t>
            </a: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916832"/>
            <a:ext cx="6696743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586482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Kryteria wstępne</a:t>
            </a:r>
            <a:endParaRPr lang="pl-PL" dirty="0"/>
          </a:p>
        </p:txBody>
      </p:sp>
      <p:pic>
        <p:nvPicPr>
          <p:cNvPr id="921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060848"/>
            <a:ext cx="7272808" cy="36724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65071341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Kryteria oceny</a:t>
            </a:r>
            <a:endParaRPr lang="pl-PL" dirty="0"/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81715192"/>
              </p:ext>
            </p:extLst>
          </p:nvPr>
        </p:nvGraphicFramePr>
        <p:xfrm>
          <a:off x="1403648" y="1556795"/>
          <a:ext cx="6624736" cy="43204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865835"/>
                <a:gridCol w="1758901"/>
              </a:tblGrid>
              <a:tr h="475352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Formularz oceny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% czasopism  spełniających warunek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Indeks cytowań PIF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30,4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Zagraniczna afiliacja autorów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46,1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Indeksacja w bazach danych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37,3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Liczba artykułów naukowych publikowanych/rok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79,9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426379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Umiędzynarodowienie recenzentów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25,6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Częstotliwość wydawania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51,4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Język publikacji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44,0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Umiędzynarodowienie rady naukowej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52,1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Wersje on-line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70,6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Redaktorzy językowi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71,2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Redaktor statystyczny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38,4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  <a:tr h="31079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>
                          <a:effectLst/>
                        </a:rPr>
                        <a:t>Redaktorzy tematyczni</a:t>
                      </a:r>
                      <a:endParaRPr lang="pl-PL" sz="120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pl-PL" sz="1100" dirty="0">
                          <a:effectLst/>
                        </a:rPr>
                        <a:t>71,5</a:t>
                      </a:r>
                      <a:endParaRPr lang="pl-PL" sz="1200" dirty="0">
                        <a:effectLst/>
                        <a:latin typeface="Times New Roman"/>
                        <a:ea typeface="Calibri"/>
                      </a:endParaRPr>
                    </a:p>
                  </a:txBody>
                  <a:tcPr marL="44450" marR="4445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7560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Znaczenie poszczególnych kryteriów oceny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W ramach analizy wpływu poszczególnych kryteriów na ogólną ocenę czasopisma, w grupie czasopism „</a:t>
            </a:r>
            <a:r>
              <a:rPr lang="pl-PL" b="1" dirty="0"/>
              <a:t>S</a:t>
            </a:r>
            <a:r>
              <a:rPr lang="pl-PL" dirty="0"/>
              <a:t>” największy wpływ na ocenę mają:</a:t>
            </a:r>
          </a:p>
          <a:p>
            <a:pPr lvl="0"/>
            <a:r>
              <a:rPr lang="pl-PL" dirty="0"/>
              <a:t>liczba publikowanych artykułów na rok – 31% całkowitej średniej oceny czasopisma</a:t>
            </a:r>
          </a:p>
          <a:p>
            <a:pPr lvl="0"/>
            <a:r>
              <a:rPr lang="pl-PL" dirty="0"/>
              <a:t>umiędzynarodowienie rady naukowej – 12%</a:t>
            </a:r>
          </a:p>
          <a:p>
            <a:pPr lvl="0"/>
            <a:r>
              <a:rPr lang="pl-PL" dirty="0"/>
              <a:t>indeksacja w bazach danych – 11%</a:t>
            </a:r>
          </a:p>
          <a:p>
            <a:pPr lvl="0"/>
            <a:r>
              <a:rPr lang="pl-PL" dirty="0"/>
              <a:t>język publikacji – 10%</a:t>
            </a:r>
          </a:p>
          <a:p>
            <a:pPr lvl="0"/>
            <a:r>
              <a:rPr lang="pl-PL" dirty="0"/>
              <a:t>redaktorzy, częstotliwość wydawania – 8%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5466757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Zmiany wprowadzane w 2013 r.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 smtClean="0"/>
              <a:t>Uwzględnienie Polskiego Współczynnika Wpływu (polski indeks </a:t>
            </a:r>
            <a:r>
              <a:rPr lang="pl-PL" dirty="0" err="1" smtClean="0"/>
              <a:t>cytowań</a:t>
            </a:r>
            <a:r>
              <a:rPr lang="pl-PL" dirty="0" smtClean="0"/>
              <a:t>) – nie został ostatecznie uruchomiony w 2013 r. ze względów proceduralno-biurokratycznych</a:t>
            </a:r>
          </a:p>
          <a:p>
            <a:r>
              <a:rPr lang="pl-PL" dirty="0" smtClean="0"/>
              <a:t>Zmniejszenie tzw. stałej przeniesienia z 0,4 do 0,3</a:t>
            </a:r>
          </a:p>
          <a:p>
            <a:r>
              <a:rPr lang="pl-PL" dirty="0" smtClean="0"/>
              <a:t>Poszerzenie listy baz indeksacyjnych</a:t>
            </a:r>
          </a:p>
          <a:p>
            <a:r>
              <a:rPr lang="pl-PL" dirty="0" smtClean="0"/>
              <a:t>Niewielkie zmiany wag poszczególnych kryteriów</a:t>
            </a:r>
          </a:p>
          <a:p>
            <a:r>
              <a:rPr lang="pl-PL" dirty="0" smtClean="0"/>
              <a:t>Przyjęcie dla listy C (lista ERIH) jednolitej punktacji w wysokości 10 punktów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29581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czasopism naukowych w 2014 r.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Nie będzie uruchamiana nowa ankieta dla oceny czasopisma.</a:t>
            </a:r>
          </a:p>
          <a:p>
            <a:r>
              <a:rPr lang="pl-PL" dirty="0" smtClean="0"/>
              <a:t>Lista A zostanie uaktualniona, na podstawie nowych danych dotyczących </a:t>
            </a:r>
            <a:r>
              <a:rPr lang="pl-PL" i="1" dirty="0" err="1" smtClean="0"/>
              <a:t>Impact</a:t>
            </a:r>
            <a:r>
              <a:rPr lang="pl-PL" i="1" dirty="0" smtClean="0"/>
              <a:t> </a:t>
            </a:r>
            <a:r>
              <a:rPr lang="pl-PL" i="1" dirty="0" err="1" smtClean="0"/>
              <a:t>Factor</a:t>
            </a:r>
            <a:endParaRPr lang="pl-PL" dirty="0" smtClean="0"/>
          </a:p>
          <a:p>
            <a:r>
              <a:rPr lang="pl-PL" dirty="0" smtClean="0"/>
              <a:t>Lista B zostanie bez zmian (z uwzględnieniem </a:t>
            </a:r>
            <a:r>
              <a:rPr lang="pl-PL" dirty="0" err="1" smtClean="0"/>
              <a:t>odwołań</a:t>
            </a:r>
            <a:r>
              <a:rPr lang="pl-PL" dirty="0" smtClean="0"/>
              <a:t>)</a:t>
            </a:r>
          </a:p>
          <a:p>
            <a:r>
              <a:rPr lang="pl-PL" dirty="0" smtClean="0"/>
              <a:t>Lista C pozostanie bez zmian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23588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Do czego służy ocena czasopism naukowych?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/>
              <a:t>Podstawa oceny (kategoryzacji) jednostek naukowych (wydziałów i instytutów) – duże znaczenie oceny dorobku publikacyjnego tych jednostek;</a:t>
            </a:r>
          </a:p>
          <a:p>
            <a:r>
              <a:rPr lang="pl-PL" dirty="0" smtClean="0"/>
              <a:t>Ranga czasopism naukowych (przynajmniej na poziomie oceny parametrycznej);</a:t>
            </a:r>
          </a:p>
          <a:p>
            <a:r>
              <a:rPr lang="pl-PL" dirty="0" smtClean="0"/>
              <a:t>Ocena dorobku publikacyjnego pracowników naukowych;</a:t>
            </a:r>
          </a:p>
          <a:p>
            <a:r>
              <a:rPr lang="pl-PL" dirty="0" smtClean="0"/>
              <a:t>Czy moglibyśmy sobie pozwolić na zaniechanie parametrycznej oceny czasopism i jednostek naukowych?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22291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Kierunki prac Zespołu d.s. oceny czasopism naukowych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W kwietniu 2014 r. powołany został nowy Zespół;</a:t>
            </a:r>
          </a:p>
          <a:p>
            <a:r>
              <a:rPr lang="pl-PL" dirty="0" smtClean="0"/>
              <a:t>Do końca 2014 r. mają być przygotowane nowe kryteria i zasady oceny czasopism, uwzględniające dotychczasowe doświadczenia Zespołu, postulaty i opinie środowiska naukowego oraz doświadczenia międzynarodowe.</a:t>
            </a:r>
          </a:p>
          <a:p>
            <a:r>
              <a:rPr lang="pl-PL" dirty="0" smtClean="0"/>
              <a:t>Uznaliśmy, że prace nad nowymi podstawami oceny czasopism powinny być połączone z pracami nad zasadami oceny jednostek naukowych i oceny karier naukowych.</a:t>
            </a:r>
          </a:p>
          <a:p>
            <a:r>
              <a:rPr lang="pl-PL" dirty="0" smtClean="0"/>
              <a:t>Ścisła współpraca z KEJN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2430129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Rozważane przez Zespół kierunki modyfikacji zasad oceny czasopism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pl-PL" dirty="0" smtClean="0">
                <a:ea typeface="Calibri"/>
                <a:cs typeface="Times New Roman"/>
              </a:rPr>
              <a:t>Przejście </a:t>
            </a:r>
            <a:r>
              <a:rPr lang="pl-PL" dirty="0">
                <a:ea typeface="Calibri"/>
                <a:cs typeface="Times New Roman"/>
              </a:rPr>
              <a:t>od corocznej oceny czasopism naukowych do oceny okresowej, np. dwuletniej</a:t>
            </a:r>
            <a:r>
              <a:rPr lang="pl-PL" dirty="0" smtClean="0">
                <a:ea typeface="Calibri"/>
                <a:cs typeface="Times New Roman"/>
              </a:rPr>
              <a:t>.</a:t>
            </a:r>
          </a:p>
          <a:p>
            <a:r>
              <a:rPr lang="pl-PL" dirty="0" smtClean="0">
                <a:cs typeface="Times New Roman"/>
              </a:rPr>
              <a:t>Uwzględnienie tzw. oceny eksperckiej, przynajmniej w odniesieniu do najlepszych czasopism w poszczególnych dyscyplinach (lista B).</a:t>
            </a:r>
          </a:p>
          <a:p>
            <a:r>
              <a:rPr lang="pl-PL" dirty="0" smtClean="0">
                <a:cs typeface="Times New Roman"/>
              </a:rPr>
              <a:t>Czteroskładnikowa podstawa oceny: kryteria formalne, PIF, PWW, ocena ekspercka.</a:t>
            </a:r>
          </a:p>
          <a:p>
            <a:r>
              <a:rPr lang="pl-PL" dirty="0">
                <a:ea typeface="Calibri"/>
                <a:cs typeface="Times New Roman"/>
              </a:rPr>
              <a:t>Na liście B powinny znajdować się tylko polskie czasopisma (wydawane w Polsce) bez względu na język ich </a:t>
            </a:r>
            <a:r>
              <a:rPr lang="pl-PL" dirty="0" smtClean="0">
                <a:ea typeface="Calibri"/>
                <a:cs typeface="Times New Roman"/>
              </a:rPr>
              <a:t>publikacji.</a:t>
            </a:r>
            <a:r>
              <a:rPr lang="pl-PL" dirty="0" smtClean="0">
                <a:cs typeface="Times New Roman"/>
              </a:rPr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720151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Kierunki modyfikacji …, c.d.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pl-PL" dirty="0">
                <a:ea typeface="Calibri"/>
                <a:cs typeface="Times New Roman"/>
              </a:rPr>
              <a:t>Uwzględnienie PIF, PWW i oceny eksperckiej eliminuje konieczność utrzymania tzw. „stałej przeniesienia”, która w 2013 r. wynosiła 0,3 ogólnej punktacji.</a:t>
            </a:r>
            <a:endParaRPr lang="pl-PL" sz="2800" dirty="0">
              <a:ea typeface="Calibri"/>
              <a:cs typeface="Times New Roman"/>
            </a:endParaRPr>
          </a:p>
          <a:p>
            <a:r>
              <a:rPr lang="pl-PL" dirty="0">
                <a:ea typeface="Calibri"/>
                <a:cs typeface="Times New Roman"/>
              </a:rPr>
              <a:t>W odniesieniu do listy A, rozważyć należy rozszerzenie podstawy oceny, uwzględniając oprócz listy JCR, także listę rankingową czasopism przygotowaną przez SCIMAGO (na bazie SCOPUS). </a:t>
            </a:r>
            <a:endParaRPr lang="pl-PL" dirty="0" smtClean="0">
              <a:ea typeface="Calibri"/>
              <a:cs typeface="Times New Roman"/>
            </a:endParaRPr>
          </a:p>
          <a:p>
            <a:r>
              <a:rPr lang="pl-PL" dirty="0" smtClean="0">
                <a:cs typeface="Times New Roman"/>
              </a:rPr>
              <a:t>Rozwiązanie problemu listy C. </a:t>
            </a:r>
            <a:r>
              <a:rPr lang="pl-PL" dirty="0">
                <a:ea typeface="Calibri"/>
                <a:cs typeface="Times New Roman"/>
              </a:rPr>
              <a:t>Porządkowanie bazy ERIH w skali europejskiej zostało już rozpoczęte przez norweską instytucję </a:t>
            </a:r>
            <a:r>
              <a:rPr lang="pl-PL" dirty="0" err="1">
                <a:ea typeface="Calibri"/>
                <a:cs typeface="Times New Roman"/>
              </a:rPr>
              <a:t>bibliometryczną</a:t>
            </a:r>
            <a:r>
              <a:rPr lang="pl-PL" dirty="0">
                <a:ea typeface="Calibri"/>
                <a:cs typeface="Times New Roman"/>
              </a:rPr>
              <a:t>: </a:t>
            </a:r>
            <a:r>
              <a:rPr lang="pl-PL" dirty="0" err="1">
                <a:ea typeface="Calibri"/>
                <a:cs typeface="Times New Roman"/>
              </a:rPr>
              <a:t>Norwegian</a:t>
            </a:r>
            <a:r>
              <a:rPr lang="pl-PL" dirty="0">
                <a:ea typeface="Calibri"/>
                <a:cs typeface="Times New Roman"/>
              </a:rPr>
              <a:t> </a:t>
            </a:r>
            <a:r>
              <a:rPr lang="pl-PL" dirty="0" err="1">
                <a:ea typeface="Calibri"/>
                <a:cs typeface="Times New Roman"/>
              </a:rPr>
              <a:t>Social</a:t>
            </a:r>
            <a:r>
              <a:rPr lang="pl-PL" dirty="0">
                <a:ea typeface="Calibri"/>
                <a:cs typeface="Times New Roman"/>
              </a:rPr>
              <a:t> Science Data Services (projekt ERIH+)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081580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Ocena parametryczna – konieczność, dobrodziejstwo czy przekleństwo?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pl-PL" dirty="0" smtClean="0"/>
              <a:t>Konkluzje debaty PAU (Tomaszowice, 2013) opublikowane w tomie: „Oceny nauki” 2014:</a:t>
            </a:r>
          </a:p>
          <a:p>
            <a:r>
              <a:rPr lang="pl-PL" i="1" dirty="0" smtClean="0"/>
              <a:t>Wszyscy uczestnicy zgodzili się, że przeprowadzanie periodycznej oceny jednostek naukowych oraz pracowników jest – niestety – niezbędne.</a:t>
            </a:r>
          </a:p>
          <a:p>
            <a:r>
              <a:rPr lang="pl-PL" i="1" dirty="0" smtClean="0"/>
              <a:t>Żaden z uczestników nie kwestionował tezy, iż dobrze przeprowadzona ocena </a:t>
            </a:r>
            <a:r>
              <a:rPr lang="pl-PL" i="1" dirty="0" err="1" smtClean="0"/>
              <a:t>peer</a:t>
            </a:r>
            <a:r>
              <a:rPr lang="pl-PL" i="1" dirty="0" smtClean="0"/>
              <a:t> </a:t>
            </a:r>
            <a:r>
              <a:rPr lang="pl-PL" i="1" dirty="0" err="1" smtClean="0"/>
              <a:t>review</a:t>
            </a:r>
            <a:r>
              <a:rPr lang="pl-PL" i="1" dirty="0" smtClean="0"/>
              <a:t> jest rozwiązaniem najlepszym, uznano jednak, że jest to rozwiązanie kompletnie niepraktyczne.</a:t>
            </a:r>
          </a:p>
          <a:p>
            <a:r>
              <a:rPr lang="pl-PL" i="1" dirty="0" smtClean="0"/>
              <a:t>W tej sytuacji nie da się uniknąć oceny parametrycznej, a przyszłe działania ministerstwa powinny zmierzać w kierunku jej uproszczenia </a:t>
            </a:r>
            <a:r>
              <a:rPr lang="pl-PL" i="1" smtClean="0"/>
              <a:t>i zracjonalizowania.</a:t>
            </a:r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76041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Skala przedsięwzięcia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pl-PL" dirty="0" smtClean="0"/>
              <a:t>Ocenie parametrycznej (kategoryzacji) podlega w Polsce ok. tysiąca jednostek naukowych ze wszystkich dziedzin i dyscyplin naukowych;</a:t>
            </a:r>
          </a:p>
          <a:p>
            <a:r>
              <a:rPr lang="pl-PL" dirty="0" smtClean="0"/>
              <a:t>Liczba czasopism naukowych, które należy umieścić na liście </a:t>
            </a:r>
            <a:r>
              <a:rPr lang="pl-PL" dirty="0" err="1" smtClean="0"/>
              <a:t>MNiSW</a:t>
            </a:r>
            <a:r>
              <a:rPr lang="pl-PL" dirty="0" smtClean="0"/>
              <a:t> wraz z przypisanymi im punktami liczy ponad 16 </a:t>
            </a:r>
            <a:r>
              <a:rPr lang="pl-PL" dirty="0" smtClean="0"/>
              <a:t>tysięcy;</a:t>
            </a:r>
            <a:endParaRPr lang="pl-PL" dirty="0" smtClean="0"/>
          </a:p>
          <a:p>
            <a:r>
              <a:rPr lang="pl-PL" dirty="0" smtClean="0"/>
              <a:t>Na świecie publikuje się rocznie ponad 2 mln. artykułów naukowych, a liczba czasopism naukowych przekracza 28 tysięcy;</a:t>
            </a:r>
          </a:p>
          <a:p>
            <a:r>
              <a:rPr lang="pl-PL" dirty="0" smtClean="0"/>
              <a:t>Czasopisma oceniane są w trzech zasadniczych grupach (lista A, B i C) według </a:t>
            </a:r>
            <a:r>
              <a:rPr lang="pl-PL" dirty="0" smtClean="0"/>
              <a:t>odmiennych </a:t>
            </a:r>
            <a:r>
              <a:rPr lang="pl-PL" dirty="0" smtClean="0"/>
              <a:t>kryteriów.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05956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Punkt wyjścia dla prac Zespołu oceniającego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 smtClean="0"/>
              <a:t>Propozycja zasad punktacji przygotowana przez zespół prof. M. Banacha (komentarz)</a:t>
            </a:r>
          </a:p>
          <a:p>
            <a:r>
              <a:rPr lang="pl-PL" dirty="0" smtClean="0"/>
              <a:t>Krótki okres dla przygotowania listy czasopism 2012 wraz z punktacją</a:t>
            </a:r>
          </a:p>
          <a:p>
            <a:r>
              <a:rPr lang="pl-PL" dirty="0" smtClean="0"/>
              <a:t>Dylemat: ocena parametryczna czy ocena ekspercka?</a:t>
            </a:r>
          </a:p>
          <a:p>
            <a:r>
              <a:rPr lang="pl-PL" dirty="0"/>
              <a:t>P</a:t>
            </a:r>
            <a:r>
              <a:rPr lang="pl-PL" dirty="0" smtClean="0"/>
              <a:t>ropozycje środowiska naukowego (np. komitetów naukowych PAN)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275723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Podstawy umieszczenia czasopism na poszczególnych listach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 smtClean="0"/>
              <a:t>Lista A (tzw. lista filadelfijska):czasopisma </a:t>
            </a:r>
            <a:r>
              <a:rPr lang="pl-PL" dirty="0" err="1" smtClean="0"/>
              <a:t>posiadajace</a:t>
            </a:r>
            <a:r>
              <a:rPr lang="pl-PL" dirty="0" smtClean="0"/>
              <a:t> obliczony </a:t>
            </a:r>
            <a:r>
              <a:rPr lang="pl-PL" i="1" dirty="0" err="1" smtClean="0"/>
              <a:t>Impact</a:t>
            </a:r>
            <a:r>
              <a:rPr lang="pl-PL" i="1" dirty="0" smtClean="0"/>
              <a:t> </a:t>
            </a:r>
            <a:r>
              <a:rPr lang="pl-PL" i="1" dirty="0" err="1" smtClean="0"/>
              <a:t>Factor</a:t>
            </a:r>
            <a:r>
              <a:rPr lang="pl-PL" i="1" dirty="0" smtClean="0"/>
              <a:t> </a:t>
            </a:r>
            <a:r>
              <a:rPr lang="pl-PL" dirty="0" smtClean="0"/>
              <a:t>wg. „</a:t>
            </a:r>
            <a:r>
              <a:rPr lang="pl-PL" dirty="0" err="1" smtClean="0"/>
              <a:t>Journal</a:t>
            </a:r>
            <a:r>
              <a:rPr lang="pl-PL" dirty="0" smtClean="0"/>
              <a:t> </a:t>
            </a:r>
            <a:r>
              <a:rPr lang="pl-PL" dirty="0" err="1" smtClean="0"/>
              <a:t>Citation</a:t>
            </a:r>
            <a:r>
              <a:rPr lang="pl-PL" dirty="0" smtClean="0"/>
              <a:t> </a:t>
            </a:r>
            <a:r>
              <a:rPr lang="pl-PL" dirty="0" err="1" smtClean="0"/>
              <a:t>Reports</a:t>
            </a:r>
            <a:r>
              <a:rPr lang="pl-PL" dirty="0" smtClean="0"/>
              <a:t>” (baza Thomson Reuters);</a:t>
            </a:r>
          </a:p>
          <a:p>
            <a:r>
              <a:rPr lang="pl-PL" dirty="0" smtClean="0"/>
              <a:t>Lista B: głownie czasopisma krajowe oceniane według przyjętych przez Zespół zasad;</a:t>
            </a:r>
          </a:p>
          <a:p>
            <a:r>
              <a:rPr lang="pl-PL" dirty="0" smtClean="0"/>
              <a:t>Lista C: czasopisma umieszczone w bazie </a:t>
            </a:r>
            <a:r>
              <a:rPr lang="pl-PL" dirty="0" err="1" smtClean="0"/>
              <a:t>European</a:t>
            </a:r>
            <a:r>
              <a:rPr lang="pl-PL" dirty="0" smtClean="0"/>
              <a:t> </a:t>
            </a:r>
            <a:r>
              <a:rPr lang="pl-PL" dirty="0" err="1" smtClean="0"/>
              <a:t>Refrence</a:t>
            </a:r>
            <a:r>
              <a:rPr lang="pl-PL" dirty="0" smtClean="0"/>
              <a:t> Index of the </a:t>
            </a:r>
            <a:r>
              <a:rPr lang="pl-PL" dirty="0" err="1" smtClean="0"/>
              <a:t>Humanities</a:t>
            </a:r>
            <a:r>
              <a:rPr lang="pl-PL" dirty="0" smtClean="0"/>
              <a:t> (ERIH)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1096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 smtClean="0"/>
              <a:t>Liczebność czasopism na poszczególnych listach, 2012 r. </a:t>
            </a:r>
            <a:endParaRPr lang="pl-PL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844824"/>
            <a:ext cx="6768752" cy="41044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139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Liczba czasopism naukowych części „B” wykazu w podziale na grupy nauk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1772816"/>
            <a:ext cx="6984776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32734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3600" dirty="0"/>
              <a:t>Liczba polskich czasopism naukowych w poszczególnych częściach </a:t>
            </a:r>
            <a:r>
              <a:rPr lang="pl-PL" sz="3600" dirty="0" smtClean="0"/>
              <a:t>wykazu 2012 </a:t>
            </a:r>
            <a:endParaRPr lang="pl-PL" sz="36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16832"/>
            <a:ext cx="7200800" cy="3600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65221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>Rozkład </a:t>
            </a:r>
            <a:r>
              <a:rPr lang="pl-PL" dirty="0"/>
              <a:t>ocen czasopism w ramach części „A” wykazu</a:t>
            </a:r>
            <a:br>
              <a:rPr lang="pl-PL" dirty="0"/>
            </a:br>
            <a:endParaRPr lang="pl-PL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28800"/>
            <a:ext cx="6840759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07641811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159</TotalTime>
  <Words>950</Words>
  <Application>Microsoft Office PowerPoint</Application>
  <PresentationFormat>Pokaz na ekranie (4:3)</PresentationFormat>
  <Paragraphs>101</Paragraphs>
  <Slides>23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23</vt:i4>
      </vt:variant>
    </vt:vector>
  </HeadingPairs>
  <TitlesOfParts>
    <vt:vector size="24" baseType="lpstr">
      <vt:lpstr>Motyw pakietu Office</vt:lpstr>
      <vt:lpstr>Ocena czasopism naukowych w Polsce – cele, zasady, perspektywy</vt:lpstr>
      <vt:lpstr>Do czego służy ocena czasopism naukowych?</vt:lpstr>
      <vt:lpstr>Skala przedsięwzięcia</vt:lpstr>
      <vt:lpstr>Punkt wyjścia dla prac Zespołu oceniającego</vt:lpstr>
      <vt:lpstr>Podstawy umieszczenia czasopism na poszczególnych listach</vt:lpstr>
      <vt:lpstr>Liczebność czasopism na poszczególnych listach, 2012 r. </vt:lpstr>
      <vt:lpstr>Liczba czasopism naukowych części „B” wykazu w podziale na grupy nauk</vt:lpstr>
      <vt:lpstr>Liczba polskich czasopism naukowych w poszczególnych częściach wykazu 2012 </vt:lpstr>
      <vt:lpstr> Rozkład ocen czasopism w ramach części „A” wykazu </vt:lpstr>
      <vt:lpstr> Rozkład ocen czasopism w ramach części „C” wykazu (lista ERIH, 2012 r.) </vt:lpstr>
      <vt:lpstr>Rozkład ocen w ramach listy B</vt:lpstr>
      <vt:lpstr>Rozkład ocen czasopism w ramach części „B” wykazu – grupa „H”</vt:lpstr>
      <vt:lpstr>Rozkład ocen czasopism w ramach części „B” wykazu – grupa „S”</vt:lpstr>
      <vt:lpstr>Rozkład ocen czasopism w ramach części „B” wykazu – grupa „TZ”</vt:lpstr>
      <vt:lpstr>Kryteria wstępne</vt:lpstr>
      <vt:lpstr>Kryteria oceny</vt:lpstr>
      <vt:lpstr>Znaczenie poszczególnych kryteriów oceny</vt:lpstr>
      <vt:lpstr>Zmiany wprowadzane w 2013 r.</vt:lpstr>
      <vt:lpstr>Ocena czasopism naukowych w 2014 r.</vt:lpstr>
      <vt:lpstr>Kierunki prac Zespołu d.s. oceny czasopism naukowych</vt:lpstr>
      <vt:lpstr>Rozważane przez Zespół kierunki modyfikacji zasad oceny czasopism</vt:lpstr>
      <vt:lpstr>Kierunki modyfikacji …, c.d.</vt:lpstr>
      <vt:lpstr>Ocena parametryczna – konieczność, dobrodziejstwo czy przekleństwo?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Ocena czasopism naukowych w Polsce – cele, zasady, perspektywy</dc:title>
  <dc:creator>uniwersytet</dc:creator>
  <cp:lastModifiedBy>uniwersytet</cp:lastModifiedBy>
  <cp:revision>14</cp:revision>
  <cp:lastPrinted>2014-06-05T21:16:03Z</cp:lastPrinted>
  <dcterms:created xsi:type="dcterms:W3CDTF">2013-05-15T20:27:16Z</dcterms:created>
  <dcterms:modified xsi:type="dcterms:W3CDTF">2014-06-05T21:18:10Z</dcterms:modified>
</cp:coreProperties>
</file>