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theme/themeOverride3.xml" ContentType="application/vnd.openxmlformats-officedocument.themeOverride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theme/themeOverride17.xml" ContentType="application/vnd.openxmlformats-officedocument.themeOverride+xml"/>
  <Override PartName="/ppt/charts/chart3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theme/themeOverride13.xml" ContentType="application/vnd.openxmlformats-officedocument.themeOverr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Default Extension="wdp" ContentType="image/vnd.ms-photo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theme/themeOverride18.xml" ContentType="application/vnd.openxmlformats-officedocument.themeOverride+xml"/>
  <Override PartName="/ppt/charts/chart4.xml" ContentType="application/vnd.openxmlformats-officedocument.drawingml.chart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48" r:id="rId2"/>
    <p:sldMasterId id="2147483657" r:id="rId3"/>
  </p:sldMasterIdLst>
  <p:handoutMasterIdLst>
    <p:handoutMasterId r:id="rId32"/>
  </p:handoutMasterIdLst>
  <p:sldIdLst>
    <p:sldId id="298" r:id="rId4"/>
    <p:sldId id="278" r:id="rId5"/>
    <p:sldId id="315" r:id="rId6"/>
    <p:sldId id="316" r:id="rId7"/>
    <p:sldId id="317" r:id="rId8"/>
    <p:sldId id="318" r:id="rId9"/>
    <p:sldId id="280" r:id="rId10"/>
    <p:sldId id="285" r:id="rId11"/>
    <p:sldId id="268" r:id="rId12"/>
    <p:sldId id="263" r:id="rId13"/>
    <p:sldId id="307" r:id="rId14"/>
    <p:sldId id="308" r:id="rId15"/>
    <p:sldId id="309" r:id="rId16"/>
    <p:sldId id="258" r:id="rId17"/>
    <p:sldId id="271" r:id="rId18"/>
    <p:sldId id="284" r:id="rId19"/>
    <p:sldId id="286" r:id="rId20"/>
    <p:sldId id="287" r:id="rId21"/>
    <p:sldId id="288" r:id="rId22"/>
    <p:sldId id="289" r:id="rId23"/>
    <p:sldId id="290" r:id="rId24"/>
    <p:sldId id="291" r:id="rId25"/>
    <p:sldId id="297" r:id="rId26"/>
    <p:sldId id="296" r:id="rId27"/>
    <p:sldId id="299" r:id="rId28"/>
    <p:sldId id="310" r:id="rId29"/>
    <p:sldId id="311" r:id="rId30"/>
    <p:sldId id="312" r:id="rId31"/>
  </p:sldIdLst>
  <p:sldSz cx="9144000" cy="6858000" type="screen4x3"/>
  <p:notesSz cx="6888163" cy="100218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78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5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Analityk\Documents\ALew\Robocze\20140417%20analiza%20odwo&#322;a&#324;\OST\20140520%20Zestawienie%20poprawione%20do%20prezentacji%205.xlsx" TargetMode="External"/><Relationship Id="rId1" Type="http://schemas.openxmlformats.org/officeDocument/2006/relationships/themeOverride" Target="../theme/themeOverride11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alityk\Documents\ALew\Robocze\20140417%20analiza%20odwo&#322;a&#324;\OST\20140520%20Zestawienie%20poprawione%20do%20prezentacji%205.xlsx" TargetMode="External"/><Relationship Id="rId1" Type="http://schemas.openxmlformats.org/officeDocument/2006/relationships/themeOverride" Target="../theme/themeOverride12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alityk\Documents\ALew\Robocze\20140417%20analiza%20odwo&#322;a&#324;\OST\20140520%20Zestawienie%20poprawione%20do%20prezentacji%205.xlsx" TargetMode="External"/><Relationship Id="rId1" Type="http://schemas.openxmlformats.org/officeDocument/2006/relationships/themeOverride" Target="../theme/themeOverride13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alityk\Documents\ALew\Robocze\20140417%20analiza%20odwo&#322;a&#324;\OST\20140520%20Zestawienie%20poprawione%20do%20prezentacji%205.xlsx" TargetMode="External"/><Relationship Id="rId1" Type="http://schemas.openxmlformats.org/officeDocument/2006/relationships/themeOverride" Target="../theme/themeOverride14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alityk\Documents\ALew\Robocze\20140417%20analiza%20odwo&#322;a&#324;\OST\20140520%20Zestawienie%20poprawione%20do%20prezentacji%205.xlsx" TargetMode="External"/><Relationship Id="rId1" Type="http://schemas.openxmlformats.org/officeDocument/2006/relationships/themeOverride" Target="../theme/themeOverride15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alityk\Documents\ALew\Robocze\20140417%20analiza%20odwo&#322;a&#324;\OST\20140520%20Zestawienie%20poprawione%20do%20prezentacji%205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alityk\Documents\ALew\Robocze\20140417%20analiza%20odwo&#322;a&#324;\OST\20140520%20Zestawienie%20poprawione%20do%20prezentacji%205.xlsx" TargetMode="External"/><Relationship Id="rId1" Type="http://schemas.openxmlformats.org/officeDocument/2006/relationships/themeOverride" Target="../theme/themeOverride16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alityk\Documents\ALew\Robocze\20140417%20analiza%20odwo&#322;a&#324;\OST\20140520%20Zestawienie%20poprawione%20do%20prezentacji%205.xlsx" TargetMode="External"/><Relationship Id="rId1" Type="http://schemas.openxmlformats.org/officeDocument/2006/relationships/themeOverride" Target="../theme/themeOverride17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alityk\Documents\ALew\Robocze\20140417%20analiza%20odwo&#322;a&#324;\OST\20140520%20Zestawienie%20poprawione%20do%20prezentacji%205.xlsx" TargetMode="External"/><Relationship Id="rId1" Type="http://schemas.openxmlformats.org/officeDocument/2006/relationships/themeOverride" Target="../theme/themeOverride18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&#380;ytkownik\Desktop\20130919%20podsumowanie%20wynik&#243;w%20wraz%20z%20warto&#347;ciami%20jednostek%20referencyjnych%20i%20z%20odniesieniem%20do%202010r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Dane!$H$9:$J$9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Dane!$H$10:$J$10</c:f>
              <c:numCache>
                <c:formatCode>0.0%</c:formatCode>
                <c:ptCount val="3"/>
                <c:pt idx="0">
                  <c:v>0.4219977553310888</c:v>
                </c:pt>
                <c:pt idx="1">
                  <c:v>0.50505050505050508</c:v>
                </c:pt>
                <c:pt idx="2">
                  <c:v>7.2951739618406397E-2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2286242344706908"/>
          <c:y val="0.36516477107028361"/>
          <c:w val="6.3248687664042E-2"/>
          <c:h val="0.25115157480314959"/>
        </c:manualLayout>
      </c:layout>
      <c:txPr>
        <a:bodyPr/>
        <a:lstStyle/>
        <a:p>
          <a:pPr>
            <a:defRPr sz="1050"/>
          </a:pPr>
          <a:endParaRPr lang="pl-PL"/>
        </a:p>
      </c:txPr>
    </c:legend>
    <c:plotVisOnly val="1"/>
    <c:dispBlanksAs val="zero"/>
  </c:chart>
  <c:spPr>
    <a:ln>
      <a:noFill/>
    </a:ln>
  </c:sp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92D050"/>
            </a:solidFill>
          </c:spPr>
          <c:dLbls>
            <c:showVal val="1"/>
          </c:dLbls>
          <c:cat>
            <c:multiLvlStrRef>
              <c:f>Dane!$B$77:$C$88</c:f>
              <c:multiLvlStrCache>
                <c:ptCount val="12"/>
                <c:lvl>
                  <c:pt idx="0">
                    <c:v>B-&gt;A,A+</c:v>
                  </c:pt>
                  <c:pt idx="1">
                    <c:v>C-&gt;B</c:v>
                  </c:pt>
                  <c:pt idx="2">
                    <c:v>C-&gt;A,A+</c:v>
                  </c:pt>
                  <c:pt idx="3">
                    <c:v>A-&gt;A,A+</c:v>
                  </c:pt>
                  <c:pt idx="4">
                    <c:v>B-&gt;B</c:v>
                  </c:pt>
                  <c:pt idx="5">
                    <c:v>C-&gt;C</c:v>
                  </c:pt>
                  <c:pt idx="6">
                    <c:v>B-&gt;C</c:v>
                  </c:pt>
                  <c:pt idx="7">
                    <c:v>A-&gt;B</c:v>
                  </c:pt>
                  <c:pt idx="8">
                    <c:v>A-&gt;C</c:v>
                  </c:pt>
                  <c:pt idx="9">
                    <c:v>A</c:v>
                  </c:pt>
                  <c:pt idx="10">
                    <c:v>B</c:v>
                  </c:pt>
                  <c:pt idx="11">
                    <c:v>C</c:v>
                  </c:pt>
                </c:lvl>
                <c:lvl>
                  <c:pt idx="0">
                    <c:v>wzrost</c:v>
                  </c:pt>
                  <c:pt idx="3">
                    <c:v>bez zmian</c:v>
                  </c:pt>
                  <c:pt idx="6">
                    <c:v>spadek</c:v>
                  </c:pt>
                  <c:pt idx="9">
                    <c:v>nowa kat.</c:v>
                  </c:pt>
                </c:lvl>
              </c:multiLvlStrCache>
            </c:multiLvlStrRef>
          </c:cat>
          <c:val>
            <c:numRef>
              <c:f>Dane!$D$77:$D$88</c:f>
              <c:numCache>
                <c:formatCode>General</c:formatCode>
                <c:ptCount val="12"/>
                <c:pt idx="0">
                  <c:v>3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4</c:v>
                </c:pt>
              </c:numCache>
            </c:numRef>
          </c:val>
        </c:ser>
        <c:axId val="113760512"/>
        <c:axId val="113766400"/>
      </c:barChart>
      <c:catAx>
        <c:axId val="113760512"/>
        <c:scaling>
          <c:orientation val="minMax"/>
        </c:scaling>
        <c:axPos val="b"/>
        <c:tickLblPos val="nextTo"/>
        <c:crossAx val="113766400"/>
        <c:crosses val="autoZero"/>
        <c:auto val="1"/>
        <c:lblAlgn val="ctr"/>
        <c:lblOffset val="100"/>
      </c:catAx>
      <c:valAx>
        <c:axId val="113766400"/>
        <c:scaling>
          <c:orientation val="minMax"/>
        </c:scaling>
        <c:axPos val="l"/>
        <c:numFmt formatCode="General" sourceLinked="1"/>
        <c:tickLblPos val="nextTo"/>
        <c:crossAx val="113760512"/>
        <c:crosses val="autoZero"/>
        <c:crossBetween val="between"/>
        <c:majorUnit val="1"/>
      </c:valAx>
    </c:plotArea>
    <c:plotVisOnly val="1"/>
    <c:dispBlanksAs val="gap"/>
  </c:chart>
  <c:spPr>
    <a:ln>
      <a:noFill/>
    </a:ln>
    <a:effectLst/>
  </c:sp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0.10541295178569612"/>
          <c:y val="9.7403636063816579E-2"/>
          <c:w val="0.58803558115546728"/>
          <c:h val="0.79123112228772452"/>
        </c:manualLayout>
      </c:layout>
      <c:pieChart>
        <c:varyColors val="1"/>
        <c:ser>
          <c:idx val="0"/>
          <c:order val="0"/>
          <c:dPt>
            <c:idx val="0"/>
            <c:spPr>
              <a:pattFill prst="dkDn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numFmt formatCode="0.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'[Analiza ICI - 01-10-2013.xlsx]Dane'!$I$2:$L$2</c:f>
              <c:strCache>
                <c:ptCount val="4"/>
                <c:pt idx="0">
                  <c:v>A+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</c:strCache>
            </c:strRef>
          </c:cat>
          <c:val>
            <c:numRef>
              <c:f>'[Analiza ICI - 01-10-2013.xlsx]Dane'!$I$4:$L$4</c:f>
              <c:numCache>
                <c:formatCode>0.00%</c:formatCode>
                <c:ptCount val="4"/>
                <c:pt idx="0">
                  <c:v>3.9603960396039618E-2</c:v>
                </c:pt>
                <c:pt idx="1">
                  <c:v>0.27062706270627068</c:v>
                </c:pt>
                <c:pt idx="2">
                  <c:v>0.62046204620462042</c:v>
                </c:pt>
                <c:pt idx="3">
                  <c:v>6.9306930693069438E-2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  <a:effectLst/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0541295178569612"/>
          <c:y val="9.7403636063816579E-2"/>
          <c:w val="0.58803558115546717"/>
          <c:h val="0.79123112228772452"/>
        </c:manualLayout>
      </c:layout>
      <c:pieChart>
        <c:varyColors val="1"/>
        <c:ser>
          <c:idx val="0"/>
          <c:order val="0"/>
          <c:dPt>
            <c:idx val="0"/>
            <c:spPr>
              <a:pattFill prst="dkDn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numFmt formatCode="0.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'[Analiza ICI - 01-10-2013.xlsx]Dane'!$I$2:$L$2</c:f>
              <c:strCache>
                <c:ptCount val="4"/>
                <c:pt idx="0">
                  <c:v>A+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</c:strCache>
            </c:strRef>
          </c:cat>
          <c:val>
            <c:numRef>
              <c:f>'[Analiza ICI - 01-10-2013.xlsx]Dane'!$I$5:$L$5</c:f>
              <c:numCache>
                <c:formatCode>0.00%</c:formatCode>
                <c:ptCount val="4"/>
                <c:pt idx="0">
                  <c:v>3.8626609442060089E-2</c:v>
                </c:pt>
                <c:pt idx="1">
                  <c:v>0.37768240343347714</c:v>
                </c:pt>
                <c:pt idx="2">
                  <c:v>0.49785407725322001</c:v>
                </c:pt>
                <c:pt idx="3">
                  <c:v>8.5836909871244704E-2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  <a:effectLst/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0541295178569612"/>
          <c:y val="9.7403636063816579E-2"/>
          <c:w val="0.58803558115546717"/>
          <c:h val="0.79123112228772452"/>
        </c:manualLayout>
      </c:layout>
      <c:pieChart>
        <c:varyColors val="1"/>
        <c:ser>
          <c:idx val="0"/>
          <c:order val="0"/>
          <c:dPt>
            <c:idx val="0"/>
            <c:spPr>
              <a:pattFill prst="dkDn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numFmt formatCode="0.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'[Analiza ICI - 01-10-2013.xlsx]Dane'!$I$2:$L$2</c:f>
              <c:strCache>
                <c:ptCount val="4"/>
                <c:pt idx="0">
                  <c:v>A+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</c:strCache>
            </c:strRef>
          </c:cat>
          <c:val>
            <c:numRef>
              <c:f>'[Analiza ICI - 01-10-2013.xlsx]Dane'!$I$6:$L$6</c:f>
              <c:numCache>
                <c:formatCode>0.00%</c:formatCode>
                <c:ptCount val="4"/>
                <c:pt idx="0">
                  <c:v>4.3343653250774002E-2</c:v>
                </c:pt>
                <c:pt idx="1">
                  <c:v>0.3591331269349845</c:v>
                </c:pt>
                <c:pt idx="2">
                  <c:v>0.50773993808049644</c:v>
                </c:pt>
                <c:pt idx="3">
                  <c:v>8.9783281733746112E-2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  <a:effectLst/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0541295178569612"/>
          <c:y val="9.7403636063816579E-2"/>
          <c:w val="0.58803558115546717"/>
          <c:h val="0.79123112228772452"/>
        </c:manualLayout>
      </c:layout>
      <c:pieChart>
        <c:varyColors val="1"/>
        <c:ser>
          <c:idx val="0"/>
          <c:order val="0"/>
          <c:dPt>
            <c:idx val="0"/>
            <c:spPr>
              <a:pattFill prst="dkDn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numFmt formatCode="0.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'[Analiza ICI - 01-10-2013.xlsx]Dane'!$I$2:$L$2</c:f>
              <c:strCache>
                <c:ptCount val="4"/>
                <c:pt idx="0">
                  <c:v>A+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</c:strCache>
            </c:strRef>
          </c:cat>
          <c:val>
            <c:numRef>
              <c:f>'[Analiza ICI - 01-10-2013.xlsx]Dane'!$I$7:$L$7</c:f>
              <c:numCache>
                <c:formatCode>0.00%</c:formatCode>
                <c:ptCount val="4"/>
                <c:pt idx="0">
                  <c:v>1.9417475728155387E-2</c:v>
                </c:pt>
                <c:pt idx="1">
                  <c:v>0.20388349514563137</c:v>
                </c:pt>
                <c:pt idx="2">
                  <c:v>0.70873786407766959</c:v>
                </c:pt>
                <c:pt idx="3">
                  <c:v>6.7961165048543812E-2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  <a:effectLst/>
  </c:sp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0541295178569612"/>
          <c:y val="9.7403636063816579E-2"/>
          <c:w val="0.58803558115546717"/>
          <c:h val="0.79123112228772452"/>
        </c:manualLayout>
      </c:layout>
      <c:pieChart>
        <c:varyColors val="1"/>
        <c:ser>
          <c:idx val="0"/>
          <c:order val="0"/>
          <c:dPt>
            <c:idx val="0"/>
            <c:spPr>
              <a:pattFill prst="dkDn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numFmt formatCode="0.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'[Analiza ICI - 01-10-2013.xlsx]Rozkłady wg typu jn'!$I$2:$L$2</c:f>
              <c:strCache>
                <c:ptCount val="4"/>
                <c:pt idx="0">
                  <c:v>A+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</c:strCache>
            </c:strRef>
          </c:cat>
          <c:val>
            <c:numRef>
              <c:f>'[Analiza ICI - 01-10-2013.xlsx]Rozkłady wg typu jn'!$I$4:$L$4</c:f>
              <c:numCache>
                <c:formatCode>0.00%</c:formatCode>
                <c:ptCount val="4"/>
                <c:pt idx="0">
                  <c:v>3.0423280423280456E-2</c:v>
                </c:pt>
                <c:pt idx="1">
                  <c:v>0.29761904761904817</c:v>
                </c:pt>
                <c:pt idx="2">
                  <c:v>0.59656084656084651</c:v>
                </c:pt>
                <c:pt idx="3">
                  <c:v>7.5396825396825434E-2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  <a:effectLst/>
  </c:sp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0541295178569612"/>
          <c:y val="9.7403636063816579E-2"/>
          <c:w val="0.58803558115546717"/>
          <c:h val="0.79123112228772452"/>
        </c:manualLayout>
      </c:layout>
      <c:pieChart>
        <c:varyColors val="1"/>
        <c:ser>
          <c:idx val="0"/>
          <c:order val="0"/>
          <c:dPt>
            <c:idx val="0"/>
            <c:spPr>
              <a:pattFill prst="dkDn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400" b="1"/>
                  </a:pPr>
                  <a:endParaRPr lang="pl-PL"/>
                </a:p>
              </c:txPr>
            </c:dLbl>
            <c:numFmt formatCode="0.0%" sourceLinked="0"/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  <c:showLeaderLines val="1"/>
          </c:dLbls>
          <c:cat>
            <c:strRef>
              <c:f>'[Analiza ICI - 01-10-2013.xlsx]Rozkłady wg typu jn'!$I$2:$L$2</c:f>
              <c:strCache>
                <c:ptCount val="4"/>
                <c:pt idx="0">
                  <c:v>A+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</c:strCache>
            </c:strRef>
          </c:cat>
          <c:val>
            <c:numRef>
              <c:f>'[Analiza ICI - 01-10-2013.xlsx]Rozkłady wg typu jn'!$I$5:$L$5</c:f>
              <c:numCache>
                <c:formatCode>0.00%</c:formatCode>
                <c:ptCount val="4"/>
                <c:pt idx="0">
                  <c:v>0.17142857142857137</c:v>
                </c:pt>
                <c:pt idx="1">
                  <c:v>0.60000000000000064</c:v>
                </c:pt>
                <c:pt idx="2">
                  <c:v>0.21428571428571427</c:v>
                </c:pt>
                <c:pt idx="3">
                  <c:v>1.4285714285714285E-2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  <a:effectLst/>
  </c:sp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0541295178569612"/>
          <c:y val="9.7403636063816579E-2"/>
          <c:w val="0.58803558115546717"/>
          <c:h val="0.79123112228772452"/>
        </c:manualLayout>
      </c:layout>
      <c:pieChart>
        <c:varyColors val="1"/>
        <c:ser>
          <c:idx val="0"/>
          <c:order val="0"/>
          <c:dPt>
            <c:idx val="0"/>
            <c:spPr>
              <a:pattFill prst="dkDn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numFmt formatCode="0.0%" sourceLinked="0"/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  <c:showLeaderLines val="1"/>
          </c:dLbls>
          <c:cat>
            <c:strRef>
              <c:f>'[Analiza ICI - 01-10-2013.xlsx]Rozkłady wg typu jn'!$I$2:$L$2</c:f>
              <c:strCache>
                <c:ptCount val="4"/>
                <c:pt idx="0">
                  <c:v>A+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</c:strCache>
            </c:strRef>
          </c:cat>
          <c:val>
            <c:numRef>
              <c:f>'[Analiza ICI - 01-10-2013.xlsx]Rozkłady wg typu jn'!$I$6:$L$6</c:f>
              <c:numCache>
                <c:formatCode>0.00%</c:formatCode>
                <c:ptCount val="4"/>
                <c:pt idx="0">
                  <c:v>1.7391304347826087E-2</c:v>
                </c:pt>
                <c:pt idx="1">
                  <c:v>0.30434782608695682</c:v>
                </c:pt>
                <c:pt idx="2">
                  <c:v>0.60869565217391586</c:v>
                </c:pt>
                <c:pt idx="3">
                  <c:v>6.9565217391304404E-2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  <a:effectLst/>
  </c:sp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0.10541295178569612"/>
          <c:y val="9.7403636063816579E-2"/>
          <c:w val="0.58803558115546717"/>
          <c:h val="0.79123112228772452"/>
        </c:manualLayout>
      </c:layout>
      <c:pieChart>
        <c:varyColors val="1"/>
        <c:ser>
          <c:idx val="0"/>
          <c:order val="0"/>
          <c:dPt>
            <c:idx val="0"/>
            <c:spPr>
              <a:pattFill prst="dkDn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delete val="1"/>
            </c:dLbl>
            <c:numFmt formatCode="0.0%" sourceLinked="0"/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  <c:showLeaderLines val="1"/>
          </c:dLbls>
          <c:cat>
            <c:strRef>
              <c:f>'[Analiza ICI - 01-10-2013.xlsx]Rozkłady wg typu jn'!$I$2:$L$2</c:f>
              <c:strCache>
                <c:ptCount val="4"/>
                <c:pt idx="0">
                  <c:v>A+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</c:strCache>
            </c:strRef>
          </c:cat>
          <c:val>
            <c:numRef>
              <c:f>'[Analiza ICI - 01-10-2013.xlsx]Rozkłady wg typu jn'!$I$7:$L$7</c:f>
              <c:numCache>
                <c:formatCode>0.00%</c:formatCode>
                <c:ptCount val="4"/>
                <c:pt idx="0">
                  <c:v>0</c:v>
                </c:pt>
                <c:pt idx="1">
                  <c:v>0.23809523809523858</c:v>
                </c:pt>
                <c:pt idx="2">
                  <c:v>0.23809523809523858</c:v>
                </c:pt>
                <c:pt idx="3">
                  <c:v>0.52380952380952384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  <a:effectLst/>
  </c:sp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7.0908593490525704E-3"/>
          <c:y val="8.0825884191560761E-3"/>
          <c:w val="0.94012659138211496"/>
          <c:h val="0.98796679491135564"/>
        </c:manualLayout>
      </c:layout>
      <c:ofPieChart>
        <c:ofPieType val="bar"/>
        <c:varyColors val="1"/>
        <c:ser>
          <c:idx val="0"/>
          <c:order val="0"/>
          <c:explosion val="25"/>
          <c:dPt>
            <c:idx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3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dPt>
          <c:dPt>
            <c:idx val="4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4.9097430382600435E-2"/>
                  <c:y val="-0.23945950449950004"/>
                </c:manualLayout>
              </c:layout>
              <c:tx>
                <c:rich>
                  <a:bodyPr/>
                  <a:lstStyle/>
                  <a:p>
                    <a:r>
                      <a:rPr lang="pl-PL" sz="1200"/>
                      <a:t>i</a:t>
                    </a:r>
                    <a:r>
                      <a:rPr lang="pl-PL"/>
                      <a:t>lość </a:t>
                    </a:r>
                    <a:r>
                      <a:rPr lang="en-US"/>
                      <a:t>zdarze</a:t>
                    </a:r>
                    <a:r>
                      <a:rPr lang="pl-PL"/>
                      <a:t>ń</a:t>
                    </a:r>
                    <a:r>
                      <a:rPr lang="en-US"/>
                      <a:t> ewaluacyjn</a:t>
                    </a:r>
                    <a:r>
                      <a:rPr lang="pl-PL"/>
                      <a:t>ych</a:t>
                    </a:r>
                    <a:r>
                      <a:rPr lang="en-US"/>
                      <a:t> nie zmienion</a:t>
                    </a:r>
                    <a:r>
                      <a:rPr lang="pl-PL"/>
                      <a:t>ych</a:t>
                    </a:r>
                    <a:r>
                      <a:rPr lang="en-US"/>
                      <a:t> przez Zespoły ewaluacji</a:t>
                    </a:r>
                    <a:endParaRPr lang="pl-PL"/>
                  </a:p>
                  <a:p>
                    <a:r>
                      <a:rPr lang="en-US" sz="1100" b="1">
                        <a:solidFill>
                          <a:sysClr val="windowText" lastClr="000000"/>
                        </a:solidFill>
                      </a:rPr>
                      <a:t>762</a:t>
                    </a:r>
                    <a:r>
                      <a:rPr lang="pl-PL" sz="1100" b="1">
                        <a:solidFill>
                          <a:sysClr val="windowText" lastClr="000000"/>
                        </a:solidFill>
                      </a:rPr>
                      <a:t>.</a:t>
                    </a:r>
                    <a:r>
                      <a:rPr lang="en-US" sz="1100" b="1">
                        <a:solidFill>
                          <a:sysClr val="windowText" lastClr="000000"/>
                        </a:solidFill>
                      </a:rPr>
                      <a:t>454</a:t>
                    </a:r>
                    <a:endParaRPr lang="en-US" b="1">
                      <a:solidFill>
                        <a:sysClr val="windowText" lastClr="000000"/>
                      </a:solidFill>
                    </a:endParaRPr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0.14993872734679317"/>
                  <c:y val="0.15251230503008081"/>
                </c:manualLayout>
              </c:layout>
              <c:tx>
                <c:rich>
                  <a:bodyPr/>
                  <a:lstStyle/>
                  <a:p>
                    <a:r>
                      <a:rPr lang="pl-PL" sz="1200"/>
                      <a:t>i</a:t>
                    </a:r>
                    <a:r>
                      <a:rPr lang="pl-PL"/>
                      <a:t>lość decyzji podjętych w toku ewaluacji</a:t>
                    </a:r>
                    <a:r>
                      <a:rPr lang="en-US"/>
                      <a:t>
</a:t>
                    </a:r>
                    <a:r>
                      <a:rPr lang="en-US" sz="1100">
                        <a:solidFill>
                          <a:sysClr val="windowText" lastClr="000000"/>
                        </a:solidFill>
                      </a:rPr>
                      <a:t>184</a:t>
                    </a:r>
                    <a:r>
                      <a:rPr lang="pl-PL" sz="1100">
                        <a:solidFill>
                          <a:sysClr val="windowText" lastClr="000000"/>
                        </a:solidFill>
                      </a:rPr>
                      <a:t>.</a:t>
                    </a:r>
                    <a:r>
                      <a:rPr lang="en-US" sz="1100">
                        <a:solidFill>
                          <a:sysClr val="windowText" lastClr="000000"/>
                        </a:solidFill>
                      </a:rPr>
                      <a:t>303</a:t>
                    </a:r>
                    <a:endParaRPr lang="en-US">
                      <a:solidFill>
                        <a:sysClr val="windowText" lastClr="000000"/>
                      </a:solidFill>
                    </a:endParaRPr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5.867282276079356E-2"/>
                  <c:y val="-6.9872968259258691E-2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Z</a:t>
                    </a:r>
                    <a:r>
                      <a:rPr lang="en-US" sz="900"/>
                      <a:t>aakceptowane</a:t>
                    </a:r>
                    <a:r>
                      <a:rPr lang="pl-PL" sz="900"/>
                      <a:t> zdarzenia w w</a:t>
                    </a:r>
                    <a:r>
                      <a:rPr lang="pl-PL" sz="900">
                        <a:solidFill>
                          <a:sysClr val="windowText" lastClr="000000"/>
                        </a:solidFill>
                      </a:rPr>
                      <a:t>yniku odwołań:</a:t>
                    </a:r>
                    <a:r>
                      <a:rPr lang="en-US">
                        <a:solidFill>
                          <a:sysClr val="windowText" lastClr="000000"/>
                        </a:solidFill>
                      </a:rPr>
                      <a:t>
</a:t>
                    </a:r>
                    <a:r>
                      <a:rPr lang="en-US" sz="1100">
                        <a:solidFill>
                          <a:sysClr val="windowText" lastClr="000000"/>
                        </a:solidFill>
                      </a:rPr>
                      <a:t>1</a:t>
                    </a:r>
                    <a:r>
                      <a:rPr lang="pl-PL" sz="1100">
                        <a:solidFill>
                          <a:sysClr val="windowText" lastClr="000000"/>
                        </a:solidFill>
                      </a:rPr>
                      <a:t>.</a:t>
                    </a:r>
                    <a:r>
                      <a:rPr lang="en-US" sz="1100">
                        <a:solidFill>
                          <a:sysClr val="windowText" lastClr="000000"/>
                        </a:solidFill>
                      </a:rPr>
                      <a:t>929</a:t>
                    </a:r>
                    <a:r>
                      <a:rPr lang="pl-PL" sz="1100">
                        <a:solidFill>
                          <a:sysClr val="windowText" lastClr="000000"/>
                        </a:solidFill>
                      </a:rPr>
                      <a:t/>
                    </a:r>
                    <a:br>
                      <a:rPr lang="pl-PL" sz="1100">
                        <a:solidFill>
                          <a:sysClr val="windowText" lastClr="000000"/>
                        </a:solidFill>
                      </a:rPr>
                    </a:br>
                    <a:r>
                      <a:rPr lang="pl-PL" sz="900">
                        <a:solidFill>
                          <a:sysClr val="windowText" lastClr="000000"/>
                        </a:solidFill>
                      </a:rPr>
                      <a:t>co stanowi </a:t>
                    </a:r>
                  </a:p>
                  <a:p>
                    <a:r>
                      <a:rPr lang="pl-PL" sz="1100">
                        <a:solidFill>
                          <a:sysClr val="windowText" lastClr="000000"/>
                        </a:solidFill>
                      </a:rPr>
                      <a:t>0,20%</a:t>
                    </a:r>
                    <a:br>
                      <a:rPr lang="pl-PL" sz="1100">
                        <a:solidFill>
                          <a:sysClr val="windowText" lastClr="000000"/>
                        </a:solidFill>
                      </a:rPr>
                    </a:br>
                    <a:r>
                      <a:rPr lang="pl-PL" sz="900">
                        <a:solidFill>
                          <a:sysClr val="windowText" lastClr="000000"/>
                        </a:solidFill>
                      </a:rPr>
                      <a:t>zgłoszonych zdarzeń</a:t>
                    </a:r>
                    <a:endParaRPr lang="en-US" sz="900">
                      <a:solidFill>
                        <a:sysClr val="windowText" lastClr="000000"/>
                      </a:solidFill>
                    </a:endParaRPr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5.3732837667443661E-2"/>
                  <c:y val="-3.3938689351976761E-2"/>
                </c:manualLayout>
              </c:layout>
              <c:tx>
                <c:rich>
                  <a:bodyPr/>
                  <a:lstStyle/>
                  <a:p>
                    <a:r>
                      <a:rPr lang="pl-PL" sz="1200"/>
                      <a:t>O</a:t>
                    </a:r>
                    <a:r>
                      <a:rPr lang="pl-PL"/>
                      <a:t>dwołania od zdarzeń  odrz</a:t>
                    </a:r>
                    <a:r>
                      <a:rPr lang="pl-PL">
                        <a:solidFill>
                          <a:sysClr val="windowText" lastClr="000000"/>
                        </a:solidFill>
                      </a:rPr>
                      <a:t>ucone:</a:t>
                    </a:r>
                    <a:endParaRPr lang="pl-PL" sz="1100">
                      <a:solidFill>
                        <a:sysClr val="windowText" lastClr="000000"/>
                      </a:solidFill>
                    </a:endParaRPr>
                  </a:p>
                  <a:p>
                    <a:r>
                      <a:rPr lang="en-US" sz="1100">
                        <a:solidFill>
                          <a:sysClr val="windowText" lastClr="000000"/>
                        </a:solidFill>
                      </a:rPr>
                      <a:t>1</a:t>
                    </a:r>
                    <a:r>
                      <a:rPr lang="pl-PL" sz="1100">
                        <a:solidFill>
                          <a:sysClr val="windowText" lastClr="000000"/>
                        </a:solidFill>
                      </a:rPr>
                      <a:t> </a:t>
                    </a:r>
                    <a:r>
                      <a:rPr lang="en-US" sz="1100">
                        <a:solidFill>
                          <a:sysClr val="windowText" lastClr="000000"/>
                        </a:solidFill>
                      </a:rPr>
                      <a:t>453</a:t>
                    </a:r>
                    <a:endParaRPr lang="pl-PL" sz="1100">
                      <a:solidFill>
                        <a:sysClr val="windowText" lastClr="000000"/>
                      </a:solidFill>
                    </a:endParaRPr>
                  </a:p>
                  <a:p>
                    <a:r>
                      <a:rPr lang="pl-PL" sz="900">
                        <a:solidFill>
                          <a:sysClr val="windowText" lastClr="000000"/>
                        </a:solidFill>
                      </a:rPr>
                      <a:t>co stanowi </a:t>
                    </a:r>
                  </a:p>
                  <a:p>
                    <a:r>
                      <a:rPr lang="pl-PL" sz="1100">
                        <a:solidFill>
                          <a:sysClr val="windowText" lastClr="000000"/>
                        </a:solidFill>
                      </a:rPr>
                      <a:t>0,15%</a:t>
                    </a:r>
                    <a:endParaRPr lang="en-US" sz="1100">
                      <a:solidFill>
                        <a:sysClr val="windowText" lastClr="000000"/>
                      </a:solidFill>
                    </a:endParaRPr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2.1581214110667376E-2"/>
                  <c:y val="6.8034596203425599E-3"/>
                </c:manualLayout>
              </c:layout>
              <c:tx>
                <c:rich>
                  <a:bodyPr/>
                  <a:lstStyle/>
                  <a:p>
                    <a:r>
                      <a:rPr lang="pl-PL" sz="1200"/>
                      <a:t>O</a:t>
                    </a:r>
                    <a:r>
                      <a:rPr lang="pl-PL"/>
                      <a:t>dwołano</a:t>
                    </a:r>
                    <a:r>
                      <a:rPr lang="pl-PL" baseline="0"/>
                      <a:t> </a:t>
                    </a:r>
                    <a:br>
                      <a:rPr lang="pl-PL" baseline="0"/>
                    </a:br>
                    <a:r>
                      <a:rPr lang="pl-PL" baseline="0"/>
                      <a:t>się</a:t>
                    </a:r>
                    <a:r>
                      <a:rPr lang="pl-PL" b="1" baseline="0">
                        <a:solidFill>
                          <a:sysClr val="windowText" lastClr="000000"/>
                        </a:solidFill>
                      </a:rPr>
                      <a:t> od</a:t>
                    </a:r>
                    <a:r>
                      <a:rPr lang="en-US" b="1">
                        <a:solidFill>
                          <a:sysClr val="windowText" lastClr="000000"/>
                        </a:solidFill>
                      </a:rPr>
                      <a:t>
</a:t>
                    </a:r>
                    <a:r>
                      <a:rPr lang="pl-PL" sz="1100" b="1">
                        <a:solidFill>
                          <a:sysClr val="windowText" lastClr="000000"/>
                        </a:solidFill>
                      </a:rPr>
                      <a:t>3.382</a:t>
                    </a:r>
                    <a:endParaRPr lang="en-US" sz="1100" b="1">
                      <a:solidFill>
                        <a:sysClr val="windowText" lastClr="000000"/>
                      </a:solidFill>
                    </a:endParaRPr>
                  </a:p>
                </c:rich>
              </c:tx>
              <c:dLblPos val="bestFit"/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dLblPos val="bestFit"/>
            <c:showCatName val="1"/>
            <c:showPercent val="1"/>
          </c:dLbls>
          <c:cat>
            <c:strRef>
              <c:f>'S1'!$E$2:$E$5</c:f>
              <c:strCache>
                <c:ptCount val="4"/>
                <c:pt idx="0">
                  <c:v>Zgłoszone zdarzenia ewaluacyjne nie zmienione przez Zespoły ewaluacji</c:v>
                </c:pt>
                <c:pt idx="1">
                  <c:v>Decyzje rozpatrywane przez zespoły ewaluacji</c:v>
                </c:pt>
                <c:pt idx="2">
                  <c:v>Zaakceptowane odwołania</c:v>
                </c:pt>
                <c:pt idx="3">
                  <c:v>Odrzucone odwołania</c:v>
                </c:pt>
              </c:strCache>
            </c:strRef>
          </c:cat>
          <c:val>
            <c:numRef>
              <c:f>'S1'!$F$2:$F$5</c:f>
              <c:numCache>
                <c:formatCode>General</c:formatCode>
                <c:ptCount val="4"/>
                <c:pt idx="0">
                  <c:v>762454</c:v>
                </c:pt>
                <c:pt idx="1">
                  <c:v>184303</c:v>
                </c:pt>
                <c:pt idx="2">
                  <c:v>1929</c:v>
                </c:pt>
                <c:pt idx="3">
                  <c:v>1453</c:v>
                </c:pt>
              </c:numCache>
            </c:numRef>
          </c:val>
        </c:ser>
        <c:dLbls>
          <c:showCatName val="1"/>
          <c:showPercent val="1"/>
        </c:dLbls>
        <c:gapWidth val="150"/>
        <c:secondPieSize val="75"/>
        <c:serLines/>
      </c:ofPieChart>
    </c:plotArea>
    <c:plotVisOnly val="1"/>
    <c:dispBlanksAs val="zero"/>
  </c:chart>
  <c:spPr>
    <a:solidFill>
      <a:schemeClr val="bg1">
        <a:lumMod val="85000"/>
      </a:scheme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ser>
          <c:idx val="0"/>
          <c:order val="0"/>
          <c:dPt>
            <c:idx val="0"/>
            <c:spPr>
              <a:pattFill prst="dkDnDiag">
                <a:fgClr>
                  <a:srgbClr val="00B050"/>
                </a:fgClr>
                <a:bgClr>
                  <a:schemeClr val="bg1"/>
                </a:bgClr>
              </a:patt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numFmt formatCode="0.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'[Analiza ICI - 01-10-2013.xlsx]Rozkłady wg typu jn'!$I$2:$L$2</c:f>
              <c:strCache>
                <c:ptCount val="4"/>
                <c:pt idx="0">
                  <c:v>A+</c:v>
                </c:pt>
                <c:pt idx="1">
                  <c:v>A</c:v>
                </c:pt>
                <c:pt idx="2">
                  <c:v>B</c:v>
                </c:pt>
                <c:pt idx="3">
                  <c:v>C</c:v>
                </c:pt>
              </c:strCache>
            </c:strRef>
          </c:cat>
          <c:val>
            <c:numRef>
              <c:f>'[Analiza ICI - 01-10-2013.xlsx]Rozkłady wg typu jn'!$I$3:$L$3</c:f>
              <c:numCache>
                <c:formatCode>0.00%</c:formatCode>
                <c:ptCount val="4"/>
                <c:pt idx="0">
                  <c:v>3.8461538461538464E-2</c:v>
                </c:pt>
                <c:pt idx="1">
                  <c:v>0.31912681912682</c:v>
                </c:pt>
                <c:pt idx="2">
                  <c:v>0.5623700623700626</c:v>
                </c:pt>
                <c:pt idx="3">
                  <c:v>8.0041580041580032E-2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0269553805774354"/>
          <c:y val="0.31886847477398739"/>
          <c:w val="7.7082020997375447E-2"/>
          <c:h val="0.33486876640420021"/>
        </c:manualLayout>
      </c:layout>
    </c:legend>
    <c:plotVisOnly val="1"/>
    <c:dispBlanksAs val="zero"/>
  </c:chart>
  <c:spPr>
    <a:ln>
      <a:noFill/>
    </a:ln>
  </c:spPr>
  <c:txPr>
    <a:bodyPr/>
    <a:lstStyle/>
    <a:p>
      <a:pPr>
        <a:defRPr lang="pl-PL"/>
      </a:pPr>
      <a:endParaRPr lang="pl-PL"/>
    </a:p>
  </c:tx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l-PL" dirty="0"/>
              <a:t> </a:t>
            </a:r>
          </a:p>
        </c:rich>
      </c:tx>
      <c:layout>
        <c:manualLayout>
          <c:xMode val="edge"/>
          <c:yMode val="edge"/>
          <c:x val="0.43794672444937027"/>
          <c:y val="0"/>
        </c:manualLayout>
      </c:layout>
    </c:title>
    <c:plotArea>
      <c:layout>
        <c:manualLayout>
          <c:layoutTarget val="inner"/>
          <c:xMode val="edge"/>
          <c:yMode val="edge"/>
          <c:x val="0.35351457244112561"/>
          <c:y val="0.25777541510519725"/>
          <c:w val="0.33680962303398143"/>
          <c:h val="0.83049209256313328"/>
        </c:manualLayout>
      </c:layout>
      <c:pieChart>
        <c:varyColors val="1"/>
        <c:ser>
          <c:idx val="0"/>
          <c:order val="0"/>
          <c:tx>
            <c:strRef>
              <c:f>'S2'!$D$36:$D$38</c:f>
              <c:strCache>
                <c:ptCount val="1"/>
                <c:pt idx="0">
                  <c:v> 901      4 876      211    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3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dPt>
          <c:dPt>
            <c:idx val="4"/>
            <c:spPr>
              <a:solidFill>
                <a:srgbClr val="FF4747"/>
              </a:solidFill>
              <a:ln>
                <a:solidFill>
                  <a:srgbClr val="FF4747"/>
                </a:solidFill>
              </a:ln>
            </c:spPr>
          </c:dPt>
          <c:dLbls>
            <c:dLbl>
              <c:idx val="0"/>
              <c:layout>
                <c:manualLayout>
                  <c:x val="0.13005633331978089"/>
                  <c:y val="0.17011255615519971"/>
                </c:manualLayout>
              </c:layout>
              <c:tx>
                <c:rich>
                  <a:bodyPr/>
                  <a:lstStyle/>
                  <a:p>
                    <a:r>
                      <a:rPr lang="pl-PL" sz="1200" dirty="0"/>
                      <a:t>Ilość kwestionowanych decyzji</a:t>
                    </a:r>
                    <a:r>
                      <a:rPr lang="pl-PL" sz="1200" baseline="0" dirty="0"/>
                      <a:t> </a:t>
                    </a:r>
                    <a:r>
                      <a:rPr lang="pl-PL" sz="1200" dirty="0"/>
                      <a:t>z powodu algorytmu 3n-2n0:</a:t>
                    </a:r>
                  </a:p>
                  <a:p>
                    <a:r>
                      <a:rPr lang="pl-PL" dirty="0"/>
                      <a:t>911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0.10861253511514593"/>
                  <c:y val="-0.14571275934618377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I</a:t>
                    </a:r>
                    <a:r>
                      <a:rPr lang="pl-PL"/>
                      <a:t>lość kwestionowanych decyzji o odrzuceniu zdarzeń:</a:t>
                    </a:r>
                  </a:p>
                  <a:p>
                    <a:r>
                      <a:rPr lang="pl-PL"/>
                      <a:t>4869</a:t>
                    </a:r>
                    <a:endParaRPr lang="en-US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0.25694781885740287"/>
                  <c:y val="0.13735738401947808"/>
                </c:manualLayout>
              </c:layout>
              <c:tx>
                <c:rich>
                  <a:bodyPr/>
                  <a:lstStyle/>
                  <a:p>
                    <a:r>
                      <a:rPr lang="pl-PL" sz="1200" dirty="0"/>
                      <a:t>Ilość kwestionowanych decyzji o </a:t>
                    </a:r>
                    <a:r>
                      <a:rPr lang="pl-PL" sz="1200" baseline="0" dirty="0"/>
                      <a:t>zmianie (obniżeniu punktacji):</a:t>
                    </a:r>
                    <a:r>
                      <a:rPr lang="pl-PL" baseline="0" dirty="0"/>
                      <a:t/>
                    </a:r>
                    <a:br>
                      <a:rPr lang="pl-PL" baseline="0" dirty="0"/>
                    </a:br>
                    <a:r>
                      <a:rPr lang="pl-PL" baseline="0" dirty="0"/>
                      <a:t>211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CatName val="1"/>
            <c:showPercent val="1"/>
            <c:showLeaderLines val="1"/>
          </c:dLbls>
          <c:cat>
            <c:strRef>
              <c:f>'S2'!$B$36:$B$38</c:f>
              <c:strCache>
                <c:ptCount val="3"/>
                <c:pt idx="0">
                  <c:v>Zaakceptowane Kryterium I-III</c:v>
                </c:pt>
                <c:pt idx="1">
                  <c:v>Odrzucone</c:v>
                </c:pt>
                <c:pt idx="2">
                  <c:v>Zmienione</c:v>
                </c:pt>
              </c:strCache>
            </c:strRef>
          </c:cat>
          <c:val>
            <c:numRef>
              <c:f>'S2'!$D$36:$D$38</c:f>
              <c:numCache>
                <c:formatCode>_-* #,##0\ _z_ł_-;\-* #,##0\ _z_ł_-;_-* "-"??\ _z_ł_-;_-@_-</c:formatCode>
                <c:ptCount val="3"/>
                <c:pt idx="0">
                  <c:v>901</c:v>
                </c:pt>
                <c:pt idx="1">
                  <c:v>4876</c:v>
                </c:pt>
                <c:pt idx="2">
                  <c:v>211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spPr>
    <a:solidFill>
      <a:sysClr val="window" lastClr="FFFFFF">
        <a:lumMod val="85000"/>
      </a:sysClr>
    </a:solidFill>
  </c:spPr>
  <c:externalData r:id="rId2"/>
  <c:userShapes r:id="rId3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pl-PL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2.7744900367291391E-2"/>
          <c:y val="1.2033205088643128E-2"/>
          <c:w val="0.94012659138211496"/>
          <c:h val="0.98796679491135564"/>
        </c:manualLayout>
      </c:layout>
      <c:ofPieChart>
        <c:ofPieType val="bar"/>
        <c:varyColors val="1"/>
        <c:ser>
          <c:idx val="0"/>
          <c:order val="0"/>
          <c:tx>
            <c:strRef>
              <c:f>'S3'!$B$9</c:f>
              <c:strCache>
                <c:ptCount val="1"/>
                <c:pt idx="0">
                  <c:v>Zmienione</c:v>
                </c:pt>
              </c:strCache>
            </c:strRef>
          </c:tx>
          <c:explosion val="32"/>
          <c:dPt>
            <c:idx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3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5.8512061693999813E-2"/>
                  <c:y val="3.7752215565791843E-3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I</a:t>
                    </a:r>
                    <a:r>
                      <a:rPr lang="pl-PL"/>
                      <a:t>lość nie kwestionowanych decyzji ZE</a:t>
                    </a:r>
                    <a:r>
                      <a:rPr lang="en-US"/>
                      <a:t>
</a:t>
                    </a:r>
                    <a:r>
                      <a:rPr lang="pl-PL"/>
                      <a:t>9.729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6.6714008272585099E-2"/>
                  <c:y val="-4.802906514660763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err="1"/>
                      <a:t>Zaakceptowane</a:t>
                    </a:r>
                    <a:r>
                      <a:rPr lang="en-US" sz="1200" dirty="0"/>
                      <a:t> </a:t>
                    </a:r>
                    <a:r>
                      <a:rPr lang="en-US" sz="1200" dirty="0" err="1"/>
                      <a:t>odwołania</a:t>
                    </a:r>
                    <a:r>
                      <a:rPr lang="pl-PL" sz="1200" dirty="0"/>
                      <a:t>:</a:t>
                    </a:r>
                  </a:p>
                  <a:p>
                    <a:r>
                      <a:rPr lang="pl-PL" sz="1200" dirty="0"/>
                      <a:t>50</a:t>
                    </a:r>
                  </a:p>
                  <a:p>
                    <a:r>
                      <a:rPr lang="pl-PL" sz="1200" dirty="0"/>
                      <a:t>co stanowi</a:t>
                    </a:r>
                    <a:r>
                      <a:rPr lang="en-US" sz="1200" dirty="0"/>
                      <a:t>
0,50%</a:t>
                    </a:r>
                    <a:r>
                      <a:rPr lang="pl-PL" sz="1200" dirty="0"/>
                      <a:t> podjętych decyzji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8.0451664558638794E-2"/>
                  <c:y val="-3.3160418073205494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err="1"/>
                      <a:t>Odrzucone</a:t>
                    </a:r>
                    <a:r>
                      <a:rPr lang="en-US" sz="1200" dirty="0"/>
                      <a:t> </a:t>
                    </a:r>
                    <a:r>
                      <a:rPr lang="en-US" sz="1200" dirty="0" err="1"/>
                      <a:t>odwołania</a:t>
                    </a:r>
                    <a:r>
                      <a:rPr lang="pl-PL" sz="1200" dirty="0"/>
                      <a:t>:</a:t>
                    </a:r>
                  </a:p>
                  <a:p>
                    <a:r>
                      <a:rPr lang="pl-PL" sz="1200" dirty="0"/>
                      <a:t>161 co stanowi </a:t>
                    </a:r>
                    <a:r>
                      <a:rPr lang="en-US" sz="1200" dirty="0"/>
                      <a:t>
1,62%</a:t>
                    </a:r>
                    <a:r>
                      <a:rPr lang="pl-PL" sz="1200" dirty="0"/>
                      <a:t> podjętych decyzji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1.0913936962698928E-2"/>
                  <c:y val="-4.0676085702053152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
</a:t>
                    </a:r>
                    <a:r>
                      <a:rPr lang="pl-PL" sz="1200" dirty="0"/>
                      <a:t>Ilość kwestionowanych decyzji ZE</a:t>
                    </a:r>
                    <a:br>
                      <a:rPr lang="pl-PL" sz="1200" dirty="0"/>
                    </a:br>
                    <a:r>
                      <a:rPr lang="pl-PL" sz="1200" dirty="0"/>
                      <a:t>211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dLblPos val="bestFit"/>
            <c:showCatName val="1"/>
            <c:showPercent val="1"/>
          </c:dLbls>
          <c:cat>
            <c:strRef>
              <c:f>'S3'!$C$8:$E$8</c:f>
              <c:strCache>
                <c:ptCount val="3"/>
                <c:pt idx="0">
                  <c:v>Zdarzenia do których nie zostaly zgłoszone odwołania</c:v>
                </c:pt>
                <c:pt idx="1">
                  <c:v>Zaakceptowane odwołania</c:v>
                </c:pt>
                <c:pt idx="2">
                  <c:v>Odrzucone odwołania</c:v>
                </c:pt>
              </c:strCache>
            </c:strRef>
          </c:cat>
          <c:val>
            <c:numRef>
              <c:f>'S3'!$C$9:$E$9</c:f>
              <c:numCache>
                <c:formatCode>_-* #,##0\ _z_ł_-;\-* #,##0\ _z_ł_-;_-* "-"??\ _z_ł_-;_-@_-</c:formatCode>
                <c:ptCount val="3"/>
                <c:pt idx="0">
                  <c:v>9729</c:v>
                </c:pt>
                <c:pt idx="1">
                  <c:v>50</c:v>
                </c:pt>
                <c:pt idx="2">
                  <c:v>161</c:v>
                </c:pt>
              </c:numCache>
            </c:numRef>
          </c:val>
        </c:ser>
        <c:dLbls>
          <c:showCatName val="1"/>
          <c:showPercent val="1"/>
        </c:dLbls>
        <c:gapWidth val="153"/>
        <c:splitType val="cust"/>
        <c:custSplit>
          <c:secondPiePt val="1"/>
          <c:secondPiePt val="2"/>
        </c:custSplit>
        <c:secondPieSize val="78"/>
        <c:serLines/>
      </c:ofPieChart>
      <c:spPr>
        <a:solidFill>
          <a:sysClr val="window" lastClr="FFFFFF">
            <a:lumMod val="85000"/>
          </a:sysClr>
        </a:solidFill>
      </c:spPr>
    </c:plotArea>
    <c:plotVisOnly val="1"/>
    <c:dispBlanksAs val="zero"/>
  </c:chart>
  <c:spPr>
    <a:solidFill>
      <a:sysClr val="window" lastClr="FFFFFF">
        <a:lumMod val="85000"/>
      </a:sysClr>
    </a:solidFill>
  </c:spPr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pl-PL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2.7744900367291391E-2"/>
          <c:y val="1.2033205088643128E-2"/>
          <c:w val="0.94012659138211496"/>
          <c:h val="0.98796679491135564"/>
        </c:manualLayout>
      </c:layout>
      <c:ofPieChart>
        <c:ofPieType val="bar"/>
        <c:varyColors val="1"/>
        <c:ser>
          <c:idx val="0"/>
          <c:order val="0"/>
          <c:tx>
            <c:strRef>
              <c:f>'S3'!$B$10</c:f>
              <c:strCache>
                <c:ptCount val="1"/>
                <c:pt idx="0">
                  <c:v>Odrzucone</c:v>
                </c:pt>
              </c:strCache>
            </c:strRef>
          </c:tx>
          <c:explosion val="32"/>
          <c:dPt>
            <c:idx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3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3.8082481759877378E-2"/>
                  <c:y val="1.1792250356021099E-2"/>
                </c:manualLayout>
              </c:layout>
              <c:tx>
                <c:rich>
                  <a:bodyPr/>
                  <a:lstStyle/>
                  <a:p>
                    <a:r>
                      <a:rPr lang="pl-PL" sz="1400" b="1" i="0" baseline="0">
                        <a:effectLst/>
                      </a:rPr>
                      <a:t>Ilość nie kwestionowanych decyzji ZE</a:t>
                    </a:r>
                    <a:r>
                      <a:rPr lang="en-US" sz="1400" b="1" i="0" baseline="0">
                        <a:effectLst/>
                      </a:rPr>
                      <a:t/>
                    </a:r>
                    <a:br>
                      <a:rPr lang="en-US" sz="1400" b="1" i="0" baseline="0">
                        <a:effectLst/>
                      </a:rPr>
                    </a:br>
                    <a:r>
                      <a:rPr lang="pl-PL" sz="1400" b="1" i="0" baseline="0">
                        <a:effectLst/>
                      </a:rPr>
                      <a:t>27.687</a:t>
                    </a:r>
                    <a:endParaRPr lang="pl-PL" sz="1400">
                      <a:effectLst/>
                    </a:endParaRPr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4.8172613241910474E-2"/>
                  <c:y val="-3.4363606063972693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Z</a:t>
                    </a:r>
                    <a:r>
                      <a:rPr lang="en-US"/>
                      <a:t>aakceptowane odwołania</a:t>
                    </a:r>
                    <a:r>
                      <a:rPr lang="pl-PL"/>
                      <a:t>:</a:t>
                    </a:r>
                    <a:br>
                      <a:rPr lang="pl-PL"/>
                    </a:br>
                    <a:r>
                      <a:rPr lang="pl-PL"/>
                      <a:t>1.879</a:t>
                    </a:r>
                    <a:br>
                      <a:rPr lang="pl-PL"/>
                    </a:br>
                    <a:r>
                      <a:rPr lang="pl-PL"/>
                      <a:t>co stanowi</a:t>
                    </a:r>
                    <a:r>
                      <a:rPr lang="en-US"/>
                      <a:t>
6,09%</a:t>
                    </a:r>
                    <a:r>
                      <a:rPr lang="pl-PL"/>
                      <a:t> podjętych decyzji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3.8199810379299814E-2"/>
                  <c:y val="1.1891776334616024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O</a:t>
                    </a:r>
                    <a:r>
                      <a:rPr lang="en-US"/>
                      <a:t>drzucone odwołania</a:t>
                    </a:r>
                    <a:r>
                      <a:rPr lang="pl-PL"/>
                      <a:t>:</a:t>
                    </a:r>
                    <a:br>
                      <a:rPr lang="pl-PL"/>
                    </a:br>
                    <a:r>
                      <a:rPr lang="pl-PL"/>
                      <a:t>1.285</a:t>
                    </a:r>
                    <a:br>
                      <a:rPr lang="pl-PL"/>
                    </a:br>
                    <a:r>
                      <a:rPr lang="pl-PL"/>
                      <a:t>co stanowi </a:t>
                    </a:r>
                    <a:r>
                      <a:rPr lang="en-US"/>
                      <a:t>
4,17%</a:t>
                    </a:r>
                    <a:r>
                      <a:rPr lang="pl-PL"/>
                      <a:t> podjętych decyzji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1.6069088905631581E-3"/>
                  <c:y val="3.5485745691556166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pl-PL" sz="1400" b="1" i="0" baseline="0" dirty="0">
                        <a:effectLst/>
                      </a:rPr>
                      <a:t>Ilość kwestionowanych decyzji ZE</a:t>
                    </a:r>
                    <a:br>
                      <a:rPr lang="pl-PL" sz="1400" b="1" i="0" baseline="0" dirty="0">
                        <a:effectLst/>
                      </a:rPr>
                    </a:br>
                    <a:r>
                      <a:rPr lang="pl-PL" sz="1400" b="1" i="0" baseline="0" dirty="0">
                        <a:effectLst/>
                      </a:rPr>
                      <a:t>3164</a:t>
                    </a:r>
                    <a:endParaRPr lang="pl-PL" sz="1400" dirty="0">
                      <a:effectLst/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</c:rich>
              </c:tx>
              <c:numFmt formatCode="0.00%" sourceLinked="0"/>
              <c:spPr/>
              <c:dLblPos val="bestFit"/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dLblPos val="bestFit"/>
            <c:showCatName val="1"/>
            <c:showPercent val="1"/>
          </c:dLbls>
          <c:cat>
            <c:strRef>
              <c:f>'S3'!$C$8:$E$8</c:f>
              <c:strCache>
                <c:ptCount val="3"/>
                <c:pt idx="0">
                  <c:v>Zdarzenia do których nie zostaly zgłoszone odwołania</c:v>
                </c:pt>
                <c:pt idx="1">
                  <c:v>Zaakceptowane odwołania</c:v>
                </c:pt>
                <c:pt idx="2">
                  <c:v>Odrzucone odwołania</c:v>
                </c:pt>
              </c:strCache>
            </c:strRef>
          </c:cat>
          <c:val>
            <c:numRef>
              <c:f>'S3'!$C$10:$E$10</c:f>
              <c:numCache>
                <c:formatCode>_-* #,##0\ _z_ł_-;\-* #,##0\ _z_ł_-;_-* "-"??\ _z_ł_-;_-@_-</c:formatCode>
                <c:ptCount val="3"/>
                <c:pt idx="0">
                  <c:v>27687</c:v>
                </c:pt>
                <c:pt idx="1">
                  <c:v>1879</c:v>
                </c:pt>
                <c:pt idx="2">
                  <c:v>1285</c:v>
                </c:pt>
              </c:numCache>
            </c:numRef>
          </c:val>
        </c:ser>
        <c:dLbls>
          <c:showCatName val="1"/>
          <c:showPercent val="1"/>
        </c:dLbls>
        <c:gapWidth val="153"/>
        <c:splitType val="cust"/>
        <c:custSplit>
          <c:secondPiePt val="1"/>
          <c:secondPiePt val="2"/>
        </c:custSplit>
        <c:secondPieSize val="78"/>
        <c:serLines/>
      </c:ofPieChart>
      <c:spPr>
        <a:solidFill>
          <a:sysClr val="window" lastClr="FFFFFF">
            <a:lumMod val="85000"/>
          </a:sysClr>
        </a:solidFill>
      </c:spPr>
    </c:plotArea>
    <c:plotVisOnly val="1"/>
    <c:dispBlanksAs val="zero"/>
  </c:chart>
  <c:spPr>
    <a:solidFill>
      <a:sysClr val="window" lastClr="FFFFFF">
        <a:lumMod val="85000"/>
      </a:sysClr>
    </a:solidFill>
  </c:sp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pl-PL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2.7744900367291391E-2"/>
          <c:y val="1.2033205088643128E-2"/>
          <c:w val="0.94012659138211496"/>
          <c:h val="0.98796679491135531"/>
        </c:manualLayout>
      </c:layout>
      <c:ofPieChart>
        <c:ofPieType val="bar"/>
        <c:varyColors val="1"/>
        <c:ser>
          <c:idx val="0"/>
          <c:order val="0"/>
          <c:tx>
            <c:strRef>
              <c:f>'S3'!$B$12</c:f>
              <c:strCache>
                <c:ptCount val="1"/>
                <c:pt idx="0">
                  <c:v>Nie przypisane</c:v>
                </c:pt>
              </c:strCache>
            </c:strRef>
          </c:tx>
          <c:explosion val="32"/>
          <c:dPt>
            <c:idx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3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4.7722449563217272E-2"/>
                  <c:y val="6.8698834457863395E-3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I</a:t>
                    </a:r>
                    <a:r>
                      <a:rPr lang="pl-PL"/>
                      <a:t>lość nie kwestionowanych decyzji</a:t>
                    </a:r>
                    <a:br>
                      <a:rPr lang="pl-PL"/>
                    </a:br>
                    <a:r>
                      <a:rPr lang="pl-PL"/>
                      <a:t>153.842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4.8812895280703664E-2"/>
                  <c:y val="1.5470990552706617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Z</a:t>
                    </a:r>
                    <a:r>
                      <a:rPr lang="en-US"/>
                      <a:t>aakceptowane odwołania</a:t>
                    </a:r>
                    <a:r>
                      <a:rPr lang="pl-PL"/>
                      <a:t>:</a:t>
                    </a:r>
                    <a:br>
                      <a:rPr lang="pl-PL"/>
                    </a:br>
                    <a:r>
                      <a:rPr lang="pl-PL"/>
                      <a:t>43</a:t>
                    </a:r>
                    <a:br>
                      <a:rPr lang="pl-PL"/>
                    </a:br>
                    <a:r>
                      <a:rPr lang="pl-PL"/>
                      <a:t>co stanowi</a:t>
                    </a:r>
                    <a:r>
                      <a:rPr lang="en-US"/>
                      <a:t>
0,03%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0934078708932217E-2"/>
                  <c:y val="0.12255996897030935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O</a:t>
                    </a:r>
                    <a:r>
                      <a:rPr lang="en-US"/>
                      <a:t>drzucone odwołania
</a:t>
                    </a:r>
                    <a:r>
                      <a:rPr lang="pl-PL"/>
                      <a:t>1.662</a:t>
                    </a:r>
                    <a:br>
                      <a:rPr lang="pl-PL"/>
                    </a:br>
                    <a:r>
                      <a:rPr lang="pl-PL"/>
                      <a:t>co stanowi </a:t>
                    </a:r>
                    <a:br>
                      <a:rPr lang="pl-PL"/>
                    </a:br>
                    <a:r>
                      <a:rPr lang="pl-PL"/>
                      <a:t>1,07%</a:t>
                    </a:r>
                    <a:br>
                      <a:rPr lang="pl-PL"/>
                    </a:br>
                    <a:r>
                      <a:rPr lang="pl-PL"/>
                      <a:t>podjętych decyzji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1.5503917352151198E-2"/>
                  <c:y val="-2.597055492859468E-2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I</a:t>
                    </a:r>
                    <a:r>
                      <a:rPr lang="pl-PL"/>
                      <a:t>lość kwestionowanych decyzji</a:t>
                    </a:r>
                    <a:br>
                      <a:rPr lang="pl-PL"/>
                    </a:br>
                    <a:r>
                      <a:rPr lang="pl-PL"/>
                      <a:t>1.705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dLblPos val="bestFit"/>
            <c:showCatName val="1"/>
            <c:showPercent val="1"/>
          </c:dLbls>
          <c:cat>
            <c:strRef>
              <c:f>'S3'!$C$8:$E$8</c:f>
              <c:strCache>
                <c:ptCount val="3"/>
                <c:pt idx="0">
                  <c:v>Zdarzenia do których nie zostaly zgłoszone odwołania</c:v>
                </c:pt>
                <c:pt idx="1">
                  <c:v>Zaakceptowane odwołania</c:v>
                </c:pt>
                <c:pt idx="2">
                  <c:v>Odrzucone odwołania</c:v>
                </c:pt>
              </c:strCache>
            </c:strRef>
          </c:cat>
          <c:val>
            <c:numRef>
              <c:f>'S3'!$C$12:$E$12</c:f>
              <c:numCache>
                <c:formatCode>_-* #,##0\ _z_ł_-;\-* #,##0\ _z_ł_-;_-* "-"??\ _z_ł_-;_-@_-</c:formatCode>
                <c:ptCount val="3"/>
                <c:pt idx="0">
                  <c:v>153842</c:v>
                </c:pt>
                <c:pt idx="1">
                  <c:v>43</c:v>
                </c:pt>
                <c:pt idx="2">
                  <c:v>1662</c:v>
                </c:pt>
              </c:numCache>
            </c:numRef>
          </c:val>
        </c:ser>
        <c:dLbls>
          <c:showCatName val="1"/>
          <c:showPercent val="1"/>
        </c:dLbls>
        <c:gapWidth val="153"/>
        <c:splitType val="cust"/>
        <c:custSplit>
          <c:secondPiePt val="1"/>
          <c:secondPiePt val="2"/>
        </c:custSplit>
        <c:secondPieSize val="78"/>
        <c:serLines/>
      </c:ofPieChart>
    </c:plotArea>
    <c:plotVisOnly val="1"/>
    <c:dispBlanksAs val="zero"/>
  </c:chart>
  <c:spPr>
    <a:solidFill>
      <a:sysClr val="window" lastClr="FFFFFF">
        <a:lumMod val="85000"/>
      </a:sysClr>
    </a:solidFill>
  </c:spPr>
  <c:externalData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pl-PL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2.7744900367291391E-2"/>
          <c:y val="1.2033205088643128E-2"/>
          <c:w val="0.94012659138211496"/>
          <c:h val="0.98796679491135564"/>
        </c:manualLayout>
      </c:layout>
      <c:ofPieChart>
        <c:ofPieType val="bar"/>
        <c:varyColors val="1"/>
        <c:ser>
          <c:idx val="0"/>
          <c:order val="0"/>
          <c:tx>
            <c:strRef>
              <c:f>'S5'!$B$13</c:f>
              <c:strCache>
                <c:ptCount val="1"/>
                <c:pt idx="0">
                  <c:v>K1</c:v>
                </c:pt>
              </c:strCache>
            </c:strRef>
          </c:tx>
          <c:explosion val="32"/>
          <c:dPt>
            <c:idx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3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9.4125109361329992E-2"/>
                  <c:y val="3.7755176436278844E-3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I</a:t>
                    </a:r>
                    <a:r>
                      <a:rPr lang="pl-PL"/>
                      <a:t>lość zdarzeń w ramach KRYTERIUM I</a:t>
                    </a:r>
                    <a:br>
                      <a:rPr lang="pl-PL"/>
                    </a:br>
                    <a:r>
                      <a:rPr lang="en-US"/>
                      <a:t> do których nie zostaly zgłoszone odwołania
</a:t>
                    </a:r>
                    <a:r>
                      <a:rPr lang="pl-PL"/>
                      <a:t>612.998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6.820623325698752E-2"/>
                  <c:y val="-3.5750218722659703E-2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Z</a:t>
                    </a:r>
                    <a:r>
                      <a:rPr lang="en-US"/>
                      <a:t>aakceptowane odwołania</a:t>
                    </a:r>
                    <a:r>
                      <a:rPr lang="pl-PL"/>
                      <a:t>:</a:t>
                    </a:r>
                    <a:br>
                      <a:rPr lang="pl-PL"/>
                    </a:br>
                    <a:r>
                      <a:rPr lang="pl-PL"/>
                      <a:t>1.524</a:t>
                    </a:r>
                    <a:br>
                      <a:rPr lang="pl-PL"/>
                    </a:br>
                    <a:r>
                      <a:rPr lang="pl-PL"/>
                      <a:t>co stanowi</a:t>
                    </a:r>
                    <a:r>
                      <a:rPr lang="en-US"/>
                      <a:t>
0,25%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pl-PL"/>
                      <a:t>zgłoszonych zdarzeń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7.4234232831117533E-2"/>
                  <c:y val="-1.0141234307299189E-2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O</a:t>
                    </a:r>
                    <a:r>
                      <a:rPr lang="pl-PL"/>
                      <a:t>drzucone odwołania:</a:t>
                    </a:r>
                    <a:br>
                      <a:rPr lang="pl-PL"/>
                    </a:br>
                    <a:r>
                      <a:rPr lang="pl-PL"/>
                      <a:t>2.147</a:t>
                    </a:r>
                    <a:br>
                      <a:rPr lang="pl-PL"/>
                    </a:br>
                    <a:r>
                      <a:rPr lang="pl-PL"/>
                      <a:t>co stanowi</a:t>
                    </a:r>
                    <a:br>
                      <a:rPr lang="pl-PL"/>
                    </a:br>
                    <a:r>
                      <a:rPr lang="pl-PL"/>
                      <a:t>0,35%</a:t>
                    </a:r>
                    <a:br>
                      <a:rPr lang="pl-PL"/>
                    </a:br>
                    <a:r>
                      <a:rPr lang="pl-PL"/>
                      <a:t>zgłoszonych</a:t>
                    </a:r>
                    <a:r>
                      <a:rPr lang="pl-PL" baseline="0"/>
                      <a:t> zdarzeń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5.6053234309575209E-4"/>
                  <c:y val="1.8773694954797328E-3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I</a:t>
                    </a:r>
                    <a:r>
                      <a:rPr lang="pl-PL"/>
                      <a:t>lość kwestionowanych</a:t>
                    </a:r>
                    <a:br>
                      <a:rPr lang="pl-PL"/>
                    </a:br>
                    <a:r>
                      <a:rPr lang="pl-PL"/>
                      <a:t>decyzji:</a:t>
                    </a:r>
                    <a:br>
                      <a:rPr lang="pl-PL"/>
                    </a:br>
                    <a:r>
                      <a:rPr lang="pl-PL"/>
                      <a:t>3.671</a:t>
                    </a:r>
                    <a:br>
                      <a:rPr lang="pl-PL"/>
                    </a:b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dLblPos val="bestFit"/>
            <c:showCatName val="1"/>
            <c:showPercent val="1"/>
          </c:dLbls>
          <c:cat>
            <c:strRef>
              <c:f>'S5'!$C$12:$E$12</c:f>
              <c:strCache>
                <c:ptCount val="3"/>
                <c:pt idx="0">
                  <c:v>Zdarzenia do których nie zostaly zgłoszone odwołania</c:v>
                </c:pt>
                <c:pt idx="1">
                  <c:v>Zaakceptowane odwołania</c:v>
                </c:pt>
                <c:pt idx="2">
                  <c:v>Odrzucone odwołania</c:v>
                </c:pt>
              </c:strCache>
            </c:strRef>
          </c:cat>
          <c:val>
            <c:numRef>
              <c:f>'S5'!$C$13:$E$13</c:f>
              <c:numCache>
                <c:formatCode>_-* #,##0\ _z_ł_-;\-* #,##0\ _z_ł_-;_-* "-"??\ _z_ł_-;_-@_-</c:formatCode>
                <c:ptCount val="3"/>
                <c:pt idx="0">
                  <c:v>612998</c:v>
                </c:pt>
                <c:pt idx="1">
                  <c:v>1524</c:v>
                </c:pt>
                <c:pt idx="2">
                  <c:v>2147</c:v>
                </c:pt>
              </c:numCache>
            </c:numRef>
          </c:val>
        </c:ser>
        <c:dLbls>
          <c:showCatName val="1"/>
          <c:showPercent val="1"/>
        </c:dLbls>
        <c:gapWidth val="153"/>
        <c:splitType val="cust"/>
        <c:custSplit>
          <c:secondPiePt val="1"/>
          <c:secondPiePt val="2"/>
        </c:custSplit>
        <c:secondPieSize val="78"/>
        <c:serLines/>
      </c:ofPieChart>
    </c:plotArea>
    <c:plotVisOnly val="1"/>
    <c:dispBlanksAs val="zero"/>
  </c:chart>
  <c:spPr>
    <a:solidFill>
      <a:sysClr val="window" lastClr="FFFFFF">
        <a:lumMod val="85000"/>
      </a:sysClr>
    </a:solidFill>
  </c:spPr>
  <c:externalData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pl-PL"/>
              <a:t>Zmiana</a:t>
            </a:r>
            <a:r>
              <a:rPr lang="pl-PL" baseline="0"/>
              <a:t> kategori</a:t>
            </a:r>
            <a:r>
              <a:rPr lang="pl-PL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rPr>
              <a:t>i </a:t>
            </a:r>
            <a:r>
              <a:rPr lang="pl-PL" baseline="0"/>
              <a:t>jednostk</a:t>
            </a:r>
            <a:r>
              <a:rPr lang="pl-PL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rPr>
              <a:t>i </a:t>
            </a:r>
            <a:r>
              <a:rPr lang="pl-PL" baseline="0"/>
              <a:t>naukowej</a:t>
            </a:r>
            <a:endParaRPr lang="pl-PL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0577127754730468"/>
          <c:y val="0.12265047183428072"/>
          <c:w val="0.83456149284444991"/>
          <c:h val="0.87734952816571965"/>
        </c:manualLayout>
      </c:layout>
      <c:ofPieChart>
        <c:ofPieType val="bar"/>
        <c:varyColors val="1"/>
        <c:ser>
          <c:idx val="0"/>
          <c:order val="0"/>
          <c:explosion val="25"/>
          <c:dPt>
            <c:idx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3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dPt>
          <c:dPt>
            <c:idx val="4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0.11653179800745425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pl-PL" sz="1400" dirty="0"/>
                      <a:t>J</a:t>
                    </a:r>
                    <a:r>
                      <a:rPr lang="pl-PL" dirty="0"/>
                      <a:t>ednostk</a:t>
                    </a:r>
                    <a:r>
                      <a:rPr lang="pl-PL" sz="1000" b="1" i="0" u="none" strike="noStrike" kern="1200" baseline="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rPr>
                      <a:t>i </a:t>
                    </a:r>
                    <a:r>
                      <a:rPr lang="pl-PL" dirty="0"/>
                      <a:t>naukowe które n</a:t>
                    </a:r>
                    <a:r>
                      <a:rPr lang="en-US" dirty="0" err="1"/>
                      <a:t>ie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złożyły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odwołania</a:t>
                    </a:r>
                    <a:r>
                      <a:rPr lang="en-US" dirty="0"/>
                      <a:t>
</a:t>
                    </a:r>
                    <a:r>
                      <a:rPr lang="en-US" sz="1600" dirty="0">
                        <a:solidFill>
                          <a:srgbClr val="FF0000"/>
                        </a:solidFill>
                      </a:rPr>
                      <a:t>71%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/>
                      <a:t>T</a:t>
                    </a:r>
                    <a:r>
                      <a:rPr lang="en-US" dirty="0"/>
                      <a:t>a </a:t>
                    </a:r>
                    <a:r>
                      <a:rPr lang="en-US" dirty="0" err="1"/>
                      <a:t>sama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kategoria</a:t>
                    </a:r>
                    <a:r>
                      <a:rPr lang="en-US" dirty="0"/>
                      <a:t>
</a:t>
                    </a:r>
                    <a:r>
                      <a:rPr lang="en-US" sz="1600" dirty="0">
                        <a:solidFill>
                          <a:srgbClr val="FF0000"/>
                        </a:solidFill>
                      </a:rPr>
                      <a:t>24%</a:t>
                    </a:r>
                  </a:p>
                </c:rich>
              </c:tx>
              <c:dLblPos val="ctr"/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 err="1"/>
                      <a:t>A</a:t>
                    </a:r>
                    <a:r>
                      <a:rPr lang="en-US" dirty="0" err="1"/>
                      <a:t>wans</a:t>
                    </a:r>
                    <a:r>
                      <a:rPr lang="en-US" dirty="0"/>
                      <a:t>
</a:t>
                    </a:r>
                    <a:r>
                      <a:rPr lang="en-US" sz="1600" dirty="0">
                        <a:solidFill>
                          <a:srgbClr val="FF0000"/>
                        </a:solidFill>
                      </a:rPr>
                      <a:t>5%</a:t>
                    </a:r>
                  </a:p>
                </c:rich>
              </c:tx>
              <c:dLblPos val="ctr"/>
              <c:showCatName val="1"/>
              <c:showPercent val="1"/>
            </c:dLbl>
            <c:dLbl>
              <c:idx val="3"/>
              <c:layout>
                <c:manualLayout>
                  <c:x val="-0.1952857348238734"/>
                  <c:y val="2.4173843808014895E-2"/>
                </c:manualLayout>
              </c:layout>
              <c:tx>
                <c:rich>
                  <a:bodyPr/>
                  <a:lstStyle/>
                  <a:p>
                    <a:r>
                      <a:rPr lang="pl-PL" sz="1400" b="1" i="0" u="none" strike="noStrike" baseline="0" dirty="0">
                        <a:effectLst/>
                      </a:rPr>
                      <a:t>Jednostk</a:t>
                    </a:r>
                    <a:r>
                      <a:rPr lang="pl-PL" sz="1400" b="1" i="0" u="none" strike="noStrike" kern="1200" baseline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i </a:t>
                    </a:r>
                    <a:r>
                      <a:rPr lang="pl-PL" sz="1400" b="1" i="0" u="none" strike="noStrike" baseline="0" dirty="0">
                        <a:effectLst/>
                      </a:rPr>
                      <a:t>naukowe które </a:t>
                    </a:r>
                    <a:r>
                      <a:rPr lang="en-US" sz="1400" b="1" i="0" u="none" strike="noStrike" baseline="0" dirty="0" err="1">
                        <a:effectLst/>
                      </a:rPr>
                      <a:t>złożyły</a:t>
                    </a:r>
                    <a:r>
                      <a:rPr lang="en-US" sz="1400" b="1" i="0" u="none" strike="noStrike" baseline="0" dirty="0">
                        <a:effectLst/>
                      </a:rPr>
                      <a:t> </a:t>
                    </a:r>
                    <a:r>
                      <a:rPr lang="en-US" sz="1400" b="1" i="0" u="none" strike="noStrike" baseline="0" dirty="0" err="1">
                        <a:effectLst/>
                      </a:rPr>
                      <a:t>odwołani</a:t>
                    </a:r>
                    <a:r>
                      <a:rPr lang="pl-PL" sz="1400" b="1" i="0" u="none" strike="noStrike" baseline="0" dirty="0">
                        <a:effectLst/>
                      </a:rPr>
                      <a:t>e</a:t>
                    </a:r>
                    <a:r>
                      <a:rPr lang="en-US" sz="1400" dirty="0"/>
                      <a:t>
</a:t>
                    </a:r>
                    <a:r>
                      <a:rPr lang="en-US" sz="1600" dirty="0">
                        <a:solidFill>
                          <a:srgbClr val="FF0000"/>
                        </a:solidFill>
                      </a:rPr>
                      <a:t>29%</a:t>
                    </a:r>
                  </a:p>
                </c:rich>
              </c:tx>
              <c:dLblPos val="bestFit"/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dLblPos val="ctr"/>
            <c:showCatName val="1"/>
            <c:showPercent val="1"/>
          </c:dLbls>
          <c:cat>
            <c:strRef>
              <c:f>Arkusz1!$F$12:$H$12</c:f>
              <c:strCache>
                <c:ptCount val="3"/>
                <c:pt idx="0">
                  <c:v>Nie złożyły odwołania</c:v>
                </c:pt>
                <c:pt idx="1">
                  <c:v>Ta sama kategoria</c:v>
                </c:pt>
                <c:pt idx="2">
                  <c:v>Awans</c:v>
                </c:pt>
              </c:strCache>
            </c:strRef>
          </c:cat>
          <c:val>
            <c:numRef>
              <c:f>Arkusz1!$F$14:$H$14</c:f>
              <c:numCache>
                <c:formatCode>General</c:formatCode>
                <c:ptCount val="3"/>
                <c:pt idx="0">
                  <c:v>682</c:v>
                </c:pt>
                <c:pt idx="1">
                  <c:v>230</c:v>
                </c:pt>
                <c:pt idx="2">
                  <c:v>50</c:v>
                </c:pt>
              </c:numCache>
            </c:numRef>
          </c:val>
        </c:ser>
        <c:dLbls>
          <c:showCatName val="1"/>
          <c:showPercent val="1"/>
        </c:dLbls>
        <c:gapWidth val="150"/>
        <c:splitType val="pos"/>
        <c:splitPos val="2"/>
        <c:secondPieSize val="75"/>
        <c:serLines/>
      </c:ofPieChart>
    </c:plotArea>
    <c:plotVisOnly val="1"/>
    <c:dispBlanksAs val="zero"/>
  </c:chart>
  <c:spPr>
    <a:solidFill>
      <a:schemeClr val="bg1">
        <a:lumMod val="85000"/>
      </a:schemeClr>
    </a:solidFill>
  </c:sp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pl-PL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2.7744900367291391E-2"/>
          <c:y val="1.2033205088643128E-2"/>
          <c:w val="0.94012659138211496"/>
          <c:h val="0.98796679491135508"/>
        </c:manualLayout>
      </c:layout>
      <c:ofPieChart>
        <c:ofPieType val="bar"/>
        <c:varyColors val="1"/>
        <c:ser>
          <c:idx val="0"/>
          <c:order val="0"/>
          <c:tx>
            <c:strRef>
              <c:f>'S5'!$B$14</c:f>
              <c:strCache>
                <c:ptCount val="1"/>
                <c:pt idx="0">
                  <c:v>K2</c:v>
                </c:pt>
              </c:strCache>
            </c:strRef>
          </c:tx>
          <c:explosion val="32"/>
          <c:dPt>
            <c:idx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3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9.4125109361330048E-2"/>
                  <c:y val="3.7755176436278862E-3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I</a:t>
                    </a:r>
                    <a:r>
                      <a:rPr lang="pl-PL"/>
                      <a:t>lość zdarzeń</a:t>
                    </a:r>
                    <a:r>
                      <a:rPr lang="pl-PL" baseline="0"/>
                      <a:t> w ramach </a:t>
                    </a:r>
                    <a:br>
                      <a:rPr lang="pl-PL" baseline="0"/>
                    </a:br>
                    <a:r>
                      <a:rPr lang="pl-PL" baseline="0"/>
                      <a:t>KRYTERIUM II </a:t>
                    </a:r>
                    <a:br>
                      <a:rPr lang="pl-PL" baseline="0"/>
                    </a:br>
                    <a:r>
                      <a:rPr lang="en-US"/>
                      <a:t>do których nie zostaly zgłoszone odwołania
</a:t>
                    </a:r>
                    <a:r>
                      <a:rPr lang="pl-PL"/>
                      <a:t>87.291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4.7273257509477966E-2"/>
                  <c:y val="1.3673651725192879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Z</a:t>
                    </a:r>
                    <a:r>
                      <a:rPr lang="en-US"/>
                      <a:t>aakceptowane odwołani</a:t>
                    </a:r>
                    <a:r>
                      <a:rPr lang="pl-PL"/>
                      <a:t>a:</a:t>
                    </a:r>
                  </a:p>
                  <a:p>
                    <a:r>
                      <a:rPr lang="pl-PL"/>
                      <a:t>148</a:t>
                    </a:r>
                    <a:br>
                      <a:rPr lang="pl-PL"/>
                    </a:br>
                    <a:r>
                      <a:rPr lang="pl-PL"/>
                      <a:t>co</a:t>
                    </a:r>
                    <a:r>
                      <a:rPr lang="pl-PL" baseline="0"/>
                      <a:t> stanowi</a:t>
                    </a:r>
                    <a:r>
                      <a:rPr lang="en-US"/>
                      <a:t>
0,17%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pl-PL"/>
                      <a:t>zgłoszonych</a:t>
                    </a:r>
                    <a:r>
                      <a:rPr lang="pl-PL" baseline="0"/>
                      <a:t> zdarzeń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3.9710192475940528E-2"/>
                  <c:y val="-4.1465247420061887E-3"/>
                </c:manualLayout>
              </c:layout>
              <c:tx>
                <c:rich>
                  <a:bodyPr/>
                  <a:lstStyle/>
                  <a:p>
                    <a:r>
                      <a:rPr lang="en-US" sz="1400"/>
                      <a:t>O</a:t>
                    </a:r>
                    <a:r>
                      <a:rPr lang="en-US"/>
                      <a:t>drzucone odwołania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pl-PL"/>
                      <a:t>200</a:t>
                    </a:r>
                    <a:br>
                      <a:rPr lang="pl-PL"/>
                    </a:br>
                    <a:r>
                      <a:rPr lang="pl-PL"/>
                      <a:t>co stanowi</a:t>
                    </a:r>
                    <a:r>
                      <a:rPr lang="en-US"/>
                      <a:t>
0,23%</a:t>
                    </a:r>
                    <a:r>
                      <a:rPr lang="pl-PL"/>
                      <a:t/>
                    </a:r>
                    <a:br>
                      <a:rPr lang="pl-PL"/>
                    </a:br>
                    <a:r>
                      <a:rPr lang="pl-PL"/>
                      <a:t>zgłoszonych zdarzeń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9.7401077877313485E-3"/>
                  <c:y val="1.8773694954797332E-3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I</a:t>
                    </a:r>
                    <a:r>
                      <a:rPr lang="pl-PL"/>
                      <a:t>lość kwestionowanych decyzji:</a:t>
                    </a:r>
                  </a:p>
                  <a:p>
                    <a:r>
                      <a:rPr lang="pl-PL"/>
                      <a:t>348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dLblPos val="bestFit"/>
            <c:showCatName val="1"/>
            <c:showPercent val="1"/>
          </c:dLbls>
          <c:cat>
            <c:strRef>
              <c:f>'S5'!$C$12:$E$12</c:f>
              <c:strCache>
                <c:ptCount val="3"/>
                <c:pt idx="0">
                  <c:v>Zdarzenia do których nie zostaly zgłoszone odwołania</c:v>
                </c:pt>
                <c:pt idx="1">
                  <c:v>Zaakceptowane odwołania</c:v>
                </c:pt>
                <c:pt idx="2">
                  <c:v>Odrzucone odwołania</c:v>
                </c:pt>
              </c:strCache>
            </c:strRef>
          </c:cat>
          <c:val>
            <c:numRef>
              <c:f>'S5'!$C$14:$E$14</c:f>
              <c:numCache>
                <c:formatCode>_-* #,##0\ _z_ł_-;\-* #,##0\ _z_ł_-;_-* "-"??\ _z_ł_-;_-@_-</c:formatCode>
                <c:ptCount val="3"/>
                <c:pt idx="0">
                  <c:v>87291</c:v>
                </c:pt>
                <c:pt idx="1">
                  <c:v>148</c:v>
                </c:pt>
                <c:pt idx="2">
                  <c:v>200</c:v>
                </c:pt>
              </c:numCache>
            </c:numRef>
          </c:val>
        </c:ser>
        <c:dLbls>
          <c:showCatName val="1"/>
          <c:showPercent val="1"/>
        </c:dLbls>
        <c:gapWidth val="153"/>
        <c:splitType val="cust"/>
        <c:custSplit>
          <c:secondPiePt val="1"/>
          <c:secondPiePt val="2"/>
        </c:custSplit>
        <c:secondPieSize val="78"/>
        <c:serLines/>
      </c:ofPieChart>
    </c:plotArea>
    <c:plotVisOnly val="1"/>
    <c:dispBlanksAs val="zero"/>
  </c:chart>
  <c:spPr>
    <a:solidFill>
      <a:sysClr val="window" lastClr="FFFFFF">
        <a:lumMod val="85000"/>
      </a:sysClr>
    </a:solidFill>
  </c:spPr>
  <c:externalData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pl-PL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2.7744900367291391E-2"/>
          <c:y val="1.2033205088643128E-2"/>
          <c:w val="0.94012659138211496"/>
          <c:h val="0.98796679491135508"/>
        </c:manualLayout>
      </c:layout>
      <c:ofPieChart>
        <c:ofPieType val="bar"/>
        <c:varyColors val="1"/>
        <c:ser>
          <c:idx val="0"/>
          <c:order val="0"/>
          <c:tx>
            <c:strRef>
              <c:f>'S5'!$B$15</c:f>
              <c:strCache>
                <c:ptCount val="1"/>
                <c:pt idx="0">
                  <c:v>K3</c:v>
                </c:pt>
              </c:strCache>
            </c:strRef>
          </c:tx>
          <c:explosion val="32"/>
          <c:dPt>
            <c:idx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3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0.10752434027345679"/>
                  <c:y val="-1.0984456588156877E-2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I</a:t>
                    </a:r>
                    <a:r>
                      <a:rPr lang="pl-PL"/>
                      <a:t>lości zdarzeń</a:t>
                    </a:r>
                    <a:r>
                      <a:rPr lang="pl-PL" baseline="0"/>
                      <a:t> w ramach</a:t>
                    </a:r>
                    <a:br>
                      <a:rPr lang="pl-PL" baseline="0"/>
                    </a:br>
                    <a:r>
                      <a:rPr lang="pl-PL" baseline="0"/>
                      <a:t>KRYTERIUM III</a:t>
                    </a:r>
                  </a:p>
                  <a:p>
                    <a:r>
                      <a:rPr lang="pl-PL" baseline="0"/>
                      <a:t>do których nie zostały zgłoszone odwołania</a:t>
                    </a:r>
                    <a:br>
                      <a:rPr lang="pl-PL" baseline="0"/>
                    </a:br>
                    <a:r>
                      <a:rPr lang="pl-PL" baseline="0"/>
                      <a:t>91.910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4.3730449007614178E-2"/>
                  <c:y val="-1.4586052938562383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err="1"/>
                      <a:t>Zaakceptowane</a:t>
                    </a:r>
                    <a:r>
                      <a:rPr lang="en-US" sz="1200" dirty="0"/>
                      <a:t> </a:t>
                    </a:r>
                    <a:r>
                      <a:rPr lang="en-US" sz="1200" dirty="0" err="1"/>
                      <a:t>odwołania</a:t>
                    </a:r>
                    <a:r>
                      <a:rPr lang="pl-PL" sz="1200" dirty="0"/>
                      <a:t>:</a:t>
                    </a:r>
                  </a:p>
                  <a:p>
                    <a:r>
                      <a:rPr lang="pl-PL" sz="1200" dirty="0"/>
                      <a:t>298</a:t>
                    </a:r>
                  </a:p>
                  <a:p>
                    <a:r>
                      <a:rPr lang="pl-PL" sz="1200" dirty="0"/>
                      <a:t>co stanowi</a:t>
                    </a:r>
                    <a:r>
                      <a:rPr lang="en-US" sz="1200" dirty="0"/>
                      <a:t>
0,32%</a:t>
                    </a:r>
                    <a:endParaRPr lang="pl-PL" sz="1200" dirty="0"/>
                  </a:p>
                  <a:p>
                    <a:r>
                      <a:rPr lang="pl-PL" sz="1200" dirty="0"/>
                      <a:t>zgłoszonych zdarzeń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3.7252203537822076E-2"/>
                  <c:y val="-4.2994354793911794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err="1"/>
                      <a:t>Odrzucone</a:t>
                    </a:r>
                    <a:r>
                      <a:rPr lang="en-US" sz="1200" dirty="0"/>
                      <a:t> </a:t>
                    </a:r>
                    <a:r>
                      <a:rPr lang="en-US" sz="1200" dirty="0" err="1"/>
                      <a:t>odwołania</a:t>
                    </a:r>
                    <a:r>
                      <a:rPr lang="pl-PL" sz="1200" dirty="0"/>
                      <a:t/>
                    </a:r>
                    <a:br>
                      <a:rPr lang="pl-PL" sz="1200" dirty="0"/>
                    </a:br>
                    <a:r>
                      <a:rPr lang="pl-PL" sz="1200" dirty="0"/>
                      <a:t>164</a:t>
                    </a:r>
                  </a:p>
                  <a:p>
                    <a:r>
                      <a:rPr lang="pl-PL" sz="1200" dirty="0"/>
                      <a:t>co</a:t>
                    </a:r>
                    <a:r>
                      <a:rPr lang="pl-PL" sz="1200" baseline="0" dirty="0"/>
                      <a:t> stanowi</a:t>
                    </a:r>
                    <a:r>
                      <a:rPr lang="en-US" sz="1200" dirty="0"/>
                      <a:t>
0,18%</a:t>
                    </a:r>
                    <a:endParaRPr lang="pl-PL" sz="1200" dirty="0"/>
                  </a:p>
                  <a:p>
                    <a:r>
                      <a:rPr lang="pl-PL" sz="1200" dirty="0"/>
                      <a:t>zgłoszonych zdarzeń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1.7343615180632557E-3"/>
                  <c:y val="1.8773694954797332E-3"/>
                </c:manualLayout>
              </c:layout>
              <c:tx>
                <c:rich>
                  <a:bodyPr/>
                  <a:lstStyle/>
                  <a:p>
                    <a:r>
                      <a:rPr lang="pl-PL" sz="1400"/>
                      <a:t>I</a:t>
                    </a:r>
                    <a:r>
                      <a:rPr lang="pl-PL"/>
                      <a:t>lość kwestionowanych decyzji:</a:t>
                    </a:r>
                  </a:p>
                  <a:p>
                    <a:r>
                      <a:rPr lang="pl-PL"/>
                      <a:t>462</a:t>
                    </a:r>
                    <a:endParaRPr lang="en-US"/>
                  </a:p>
                </c:rich>
              </c:tx>
              <c:dLblPos val="bestFit"/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dLblPos val="bestFit"/>
            <c:showCatName val="1"/>
            <c:showPercent val="1"/>
          </c:dLbls>
          <c:cat>
            <c:strRef>
              <c:f>'S5'!$C$12:$E$12</c:f>
              <c:strCache>
                <c:ptCount val="3"/>
                <c:pt idx="0">
                  <c:v>Zdarzenia do których nie zostaly zgłoszone odwołania</c:v>
                </c:pt>
                <c:pt idx="1">
                  <c:v>Zaakceptowane odwołania</c:v>
                </c:pt>
                <c:pt idx="2">
                  <c:v>Odrzucone odwołania</c:v>
                </c:pt>
              </c:strCache>
            </c:strRef>
          </c:cat>
          <c:val>
            <c:numRef>
              <c:f>'S5'!$C$15:$E$15</c:f>
              <c:numCache>
                <c:formatCode>_-* #,##0\ _z_ł_-;\-* #,##0\ _z_ł_-;_-* "-"??\ _z_ł_-;_-@_-</c:formatCode>
                <c:ptCount val="3"/>
                <c:pt idx="0">
                  <c:v>91910</c:v>
                </c:pt>
                <c:pt idx="1">
                  <c:v>298</c:v>
                </c:pt>
                <c:pt idx="2">
                  <c:v>164</c:v>
                </c:pt>
              </c:numCache>
            </c:numRef>
          </c:val>
        </c:ser>
        <c:dLbls>
          <c:showCatName val="1"/>
          <c:showPercent val="1"/>
        </c:dLbls>
        <c:gapWidth val="153"/>
        <c:splitType val="cust"/>
        <c:custSplit>
          <c:secondPiePt val="1"/>
          <c:secondPiePt val="2"/>
        </c:custSplit>
        <c:secondPieSize val="78"/>
        <c:serLines/>
      </c:ofPieChart>
    </c:plotArea>
    <c:plotVisOnly val="1"/>
    <c:dispBlanksAs val="zero"/>
  </c:chart>
  <c:spPr>
    <a:solidFill>
      <a:sysClr val="window" lastClr="FFFFFF">
        <a:lumMod val="85000"/>
      </a:sysClr>
    </a:solidFill>
  </c:spPr>
  <c:externalData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/>
            </a:pPr>
            <a:endParaRPr lang="pl-PL" sz="2800" dirty="0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8.0522747156605526E-2"/>
          <c:y val="0"/>
          <c:w val="0.82611351706036751"/>
          <c:h val="1"/>
        </c:manualLayout>
      </c:layout>
      <c:ofPieChart>
        <c:ofPieType val="bar"/>
        <c:varyColors val="1"/>
        <c:ser>
          <c:idx val="0"/>
          <c:order val="0"/>
          <c:tx>
            <c:strRef>
              <c:f>'S5'!$C$9:$E$9</c:f>
              <c:strCache>
                <c:ptCount val="1"/>
                <c:pt idx="0">
                  <c:v> 767      33      129    </c:v>
                </c:pt>
              </c:strCache>
            </c:strRef>
          </c:tx>
          <c:explosion val="25"/>
          <c:dPt>
            <c:idx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dPt>
          <c:dPt>
            <c:idx val="2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dPt>
          <c:dPt>
            <c:idx val="3"/>
            <c:spPr>
              <a:solidFill>
                <a:sysClr val="windowText" lastClr="0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chemeClr val="tx1"/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0"/>
              <c:layout>
                <c:manualLayout>
                  <c:x val="0.12222222222222248"/>
                  <c:y val="1.1481481481481462E-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J</a:t>
                    </a:r>
                    <a:r>
                      <a:rPr lang="en-US"/>
                      <a:t>ednostk</a:t>
                    </a:r>
                    <a:r>
                      <a:rPr lang="pl-PL" sz="10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rPr>
                      <a:t>i </a:t>
                    </a:r>
                    <a:r>
                      <a:rPr lang="en-US"/>
                      <a:t>naukowe które nie zgłosiły odwołania
</a:t>
                    </a:r>
                    <a:r>
                      <a:rPr lang="pl-PL"/>
                      <a:t>800</a:t>
                    </a:r>
                    <a:endParaRPr lang="en-US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9.4433951783135184E-2"/>
                  <c:y val="-2.0366343774853957E-2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en-US" sz="1400" dirty="0" err="1"/>
                      <a:t>Zaakceptowane</a:t>
                    </a:r>
                    <a:r>
                      <a:rPr lang="en-US" sz="1400" dirty="0"/>
                      <a:t> </a:t>
                    </a:r>
                    <a:r>
                      <a:rPr lang="en-US" sz="1400" dirty="0" err="1"/>
                      <a:t>odwołania</a:t>
                    </a:r>
                    <a:r>
                      <a:rPr lang="pl-PL" sz="1400" dirty="0"/>
                      <a:t>:</a:t>
                    </a:r>
                  </a:p>
                  <a:p>
                    <a:pPr>
                      <a:defRPr sz="1400" b="1"/>
                    </a:pPr>
                    <a:r>
                      <a:rPr lang="pl-PL" sz="1400" dirty="0"/>
                      <a:t>33</a:t>
                    </a:r>
                  </a:p>
                </c:rich>
              </c:tx>
              <c:spPr/>
              <c:showCatName val="1"/>
              <c:showPercent val="1"/>
            </c:dLbl>
            <c:dLbl>
              <c:idx val="2"/>
              <c:layout>
                <c:manualLayout>
                  <c:x val="-0.11031280212364107"/>
                  <c:y val="-2.6085725924632711E-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err="1"/>
                      <a:t>O</a:t>
                    </a:r>
                    <a:r>
                      <a:rPr lang="en-US" dirty="0" err="1"/>
                      <a:t>drzucone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odwołania</a:t>
                    </a:r>
                    <a:r>
                      <a:rPr lang="en-US" dirty="0"/>
                      <a:t>
</a:t>
                    </a:r>
                    <a:r>
                      <a:rPr lang="pl-PL" dirty="0"/>
                      <a:t>129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5.8069849702522096E-3"/>
                  <c:y val="-2.6828521434820639E-2"/>
                </c:manualLayout>
              </c:layout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pl-PL" sz="1400">
                        <a:solidFill>
                          <a:sysClr val="windowText" lastClr="000000"/>
                        </a:solidFill>
                      </a:rPr>
                      <a:t>Ilość </a:t>
                    </a:r>
                    <a:br>
                      <a:rPr lang="pl-PL" sz="1400">
                        <a:solidFill>
                          <a:sysClr val="windowText" lastClr="000000"/>
                        </a:solidFill>
                      </a:rPr>
                    </a:br>
                    <a:r>
                      <a:rPr lang="pl-PL" sz="1400">
                        <a:solidFill>
                          <a:sysClr val="windowText" lastClr="000000"/>
                        </a:solidFill>
                      </a:rPr>
                      <a:t>odowołań</a:t>
                    </a:r>
                    <a:br>
                      <a:rPr lang="pl-PL" sz="1400">
                        <a:solidFill>
                          <a:sysClr val="windowText" lastClr="000000"/>
                        </a:solidFill>
                      </a:rPr>
                    </a:br>
                    <a:r>
                      <a:rPr lang="pl-PL" sz="1400">
                        <a:solidFill>
                          <a:sysClr val="windowText" lastClr="000000"/>
                        </a:solidFill>
                      </a:rPr>
                      <a:t>162</a:t>
                    </a:r>
                    <a:endParaRPr lang="en-US" sz="1400">
                      <a:solidFill>
                        <a:sysClr val="windowText" lastClr="000000"/>
                      </a:solidFill>
                    </a:endParaRP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CatName val="1"/>
            <c:showPercent val="1"/>
            <c:showLeaderLines val="1"/>
          </c:dLbls>
          <c:cat>
            <c:strRef>
              <c:f>'S5'!$C$10:$E$10</c:f>
              <c:strCache>
                <c:ptCount val="3"/>
                <c:pt idx="0">
                  <c:v>Jednostki naukowe które nie zgłosiły odwołania</c:v>
                </c:pt>
                <c:pt idx="1">
                  <c:v>Zaakceptowane odwołania</c:v>
                </c:pt>
                <c:pt idx="2">
                  <c:v>Odrzucone odwołania</c:v>
                </c:pt>
              </c:strCache>
            </c:strRef>
          </c:cat>
          <c:val>
            <c:numRef>
              <c:f>'S5'!$C$9:$E$9</c:f>
              <c:numCache>
                <c:formatCode>_-* #,##0\ _z_ł_-;\-* #,##0\ _z_ł_-;_-* "-"??\ _z_ł_-;_-@_-</c:formatCode>
                <c:ptCount val="3"/>
                <c:pt idx="0">
                  <c:v>767</c:v>
                </c:pt>
                <c:pt idx="1">
                  <c:v>33</c:v>
                </c:pt>
                <c:pt idx="2">
                  <c:v>129</c:v>
                </c:pt>
              </c:numCache>
            </c:numRef>
          </c:val>
        </c:ser>
        <c:dLbls>
          <c:showCatName val="1"/>
          <c:showPercent val="1"/>
        </c:dLbls>
        <c:gapWidth val="100"/>
        <c:splitType val="cust"/>
        <c:custSplit>
          <c:secondPiePt val="1"/>
          <c:secondPiePt val="2"/>
        </c:custSplit>
        <c:secondPieSize val="75"/>
        <c:serLines/>
      </c:ofPieChart>
    </c:plotArea>
    <c:plotVisOnly val="1"/>
    <c:dispBlanksAs val="zero"/>
  </c:chart>
  <c:spPr>
    <a:solidFill>
      <a:sysClr val="window" lastClr="FFFFFF">
        <a:lumMod val="85000"/>
      </a:sysClr>
    </a:solidFill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C000"/>
            </a:solidFill>
          </c:spPr>
          <c:dLbls>
            <c:showVal val="1"/>
          </c:dLbls>
          <c:cat>
            <c:multiLvlStrRef>
              <c:f>Dane!$B$35:$C$46</c:f>
              <c:multiLvlStrCache>
                <c:ptCount val="12"/>
                <c:lvl>
                  <c:pt idx="0">
                    <c:v>B-&gt;A,A+</c:v>
                  </c:pt>
                  <c:pt idx="1">
                    <c:v>C-&gt;B</c:v>
                  </c:pt>
                  <c:pt idx="2">
                    <c:v>C-&gt;A,A+</c:v>
                  </c:pt>
                  <c:pt idx="3">
                    <c:v>A-&gt;A,A+</c:v>
                  </c:pt>
                  <c:pt idx="4">
                    <c:v>B-&gt;B</c:v>
                  </c:pt>
                  <c:pt idx="5">
                    <c:v>C-&gt;C</c:v>
                  </c:pt>
                  <c:pt idx="6">
                    <c:v>B-&gt;C</c:v>
                  </c:pt>
                  <c:pt idx="7">
                    <c:v>A-&gt;B</c:v>
                  </c:pt>
                  <c:pt idx="8">
                    <c:v>A-&gt;C</c:v>
                  </c:pt>
                  <c:pt idx="9">
                    <c:v>A</c:v>
                  </c:pt>
                  <c:pt idx="10">
                    <c:v>B</c:v>
                  </c:pt>
                  <c:pt idx="11">
                    <c:v>C</c:v>
                  </c:pt>
                </c:lvl>
                <c:lvl>
                  <c:pt idx="0">
                    <c:v>wzrost</c:v>
                  </c:pt>
                  <c:pt idx="3">
                    <c:v>bez zmian</c:v>
                  </c:pt>
                  <c:pt idx="6">
                    <c:v>spadek</c:v>
                  </c:pt>
                  <c:pt idx="9">
                    <c:v>nowa kat.</c:v>
                  </c:pt>
                </c:lvl>
              </c:multiLvlStrCache>
            </c:multiLvlStrRef>
          </c:cat>
          <c:val>
            <c:numRef>
              <c:f>Dane!$D$35:$D$46</c:f>
              <c:numCache>
                <c:formatCode>General</c:formatCode>
                <c:ptCount val="12"/>
                <c:pt idx="0">
                  <c:v>25</c:v>
                </c:pt>
                <c:pt idx="1">
                  <c:v>14</c:v>
                </c:pt>
                <c:pt idx="2">
                  <c:v>0</c:v>
                </c:pt>
                <c:pt idx="3">
                  <c:v>68</c:v>
                </c:pt>
                <c:pt idx="4">
                  <c:v>120</c:v>
                </c:pt>
                <c:pt idx="5">
                  <c:v>3</c:v>
                </c:pt>
                <c:pt idx="6">
                  <c:v>0</c:v>
                </c:pt>
                <c:pt idx="7">
                  <c:v>28</c:v>
                </c:pt>
                <c:pt idx="8">
                  <c:v>2</c:v>
                </c:pt>
                <c:pt idx="9">
                  <c:v>1</c:v>
                </c:pt>
                <c:pt idx="10">
                  <c:v>26</c:v>
                </c:pt>
                <c:pt idx="11">
                  <c:v>16</c:v>
                </c:pt>
              </c:numCache>
            </c:numRef>
          </c:val>
        </c:ser>
        <c:axId val="134300800"/>
        <c:axId val="134302720"/>
      </c:barChart>
      <c:catAx>
        <c:axId val="134300800"/>
        <c:scaling>
          <c:orientation val="minMax"/>
        </c:scaling>
        <c:axPos val="b"/>
        <c:tickLblPos val="nextTo"/>
        <c:crossAx val="134302720"/>
        <c:crosses val="autoZero"/>
        <c:auto val="1"/>
        <c:lblAlgn val="ctr"/>
        <c:lblOffset val="100"/>
      </c:catAx>
      <c:valAx>
        <c:axId val="134302720"/>
        <c:scaling>
          <c:orientation val="minMax"/>
        </c:scaling>
        <c:axPos val="l"/>
        <c:numFmt formatCode="General" sourceLinked="1"/>
        <c:tickLblPos val="nextTo"/>
        <c:crossAx val="134300800"/>
        <c:crosses val="autoZero"/>
        <c:crossBetween val="between"/>
      </c:valAx>
    </c:plotArea>
    <c:plotVisOnly val="1"/>
    <c:dispBlanksAs val="gap"/>
  </c:chart>
  <c:spPr>
    <a:ln>
      <a:noFill/>
    </a:ln>
    <a:effectLst/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C000"/>
            </a:solidFill>
          </c:spPr>
          <c:dLbls>
            <c:showVal val="1"/>
          </c:dLbls>
          <c:cat>
            <c:multiLvlStrRef>
              <c:f>Dane!$B$49:$C$60</c:f>
              <c:multiLvlStrCache>
                <c:ptCount val="12"/>
                <c:lvl>
                  <c:pt idx="0">
                    <c:v>B-&gt;A,A+</c:v>
                  </c:pt>
                  <c:pt idx="1">
                    <c:v>C-&gt;B</c:v>
                  </c:pt>
                  <c:pt idx="2">
                    <c:v>C-&gt;A,A+</c:v>
                  </c:pt>
                  <c:pt idx="3">
                    <c:v>A-&gt;A,A+</c:v>
                  </c:pt>
                  <c:pt idx="4">
                    <c:v>B-&gt;B</c:v>
                  </c:pt>
                  <c:pt idx="5">
                    <c:v>C-&gt;C</c:v>
                  </c:pt>
                  <c:pt idx="6">
                    <c:v>B-&gt;C</c:v>
                  </c:pt>
                  <c:pt idx="7">
                    <c:v>A-&gt;B</c:v>
                  </c:pt>
                  <c:pt idx="8">
                    <c:v>A-&gt;C</c:v>
                  </c:pt>
                  <c:pt idx="9">
                    <c:v>A</c:v>
                  </c:pt>
                  <c:pt idx="10">
                    <c:v>B</c:v>
                  </c:pt>
                  <c:pt idx="11">
                    <c:v>C</c:v>
                  </c:pt>
                </c:lvl>
                <c:lvl>
                  <c:pt idx="0">
                    <c:v>wzrost</c:v>
                  </c:pt>
                  <c:pt idx="3">
                    <c:v>bez zmian</c:v>
                  </c:pt>
                  <c:pt idx="6">
                    <c:v>spadek</c:v>
                  </c:pt>
                  <c:pt idx="9">
                    <c:v>nowa kat.</c:v>
                  </c:pt>
                </c:lvl>
              </c:multiLvlStrCache>
            </c:multiLvlStrRef>
          </c:cat>
          <c:val>
            <c:numRef>
              <c:f>Dane!$D$49:$D$60</c:f>
              <c:numCache>
                <c:formatCode>General</c:formatCode>
                <c:ptCount val="12"/>
                <c:pt idx="0">
                  <c:v>32</c:v>
                </c:pt>
                <c:pt idx="1">
                  <c:v>8</c:v>
                </c:pt>
                <c:pt idx="2">
                  <c:v>0</c:v>
                </c:pt>
                <c:pt idx="3">
                  <c:v>65</c:v>
                </c:pt>
                <c:pt idx="4">
                  <c:v>73</c:v>
                </c:pt>
                <c:pt idx="5">
                  <c:v>4</c:v>
                </c:pt>
                <c:pt idx="6">
                  <c:v>8</c:v>
                </c:pt>
                <c:pt idx="7">
                  <c:v>31</c:v>
                </c:pt>
                <c:pt idx="8">
                  <c:v>2</c:v>
                </c:pt>
                <c:pt idx="9">
                  <c:v>0</c:v>
                </c:pt>
                <c:pt idx="10">
                  <c:v>4</c:v>
                </c:pt>
                <c:pt idx="11">
                  <c:v>6</c:v>
                </c:pt>
              </c:numCache>
            </c:numRef>
          </c:val>
        </c:ser>
        <c:axId val="135674880"/>
        <c:axId val="135694208"/>
      </c:barChart>
      <c:catAx>
        <c:axId val="135674880"/>
        <c:scaling>
          <c:orientation val="minMax"/>
        </c:scaling>
        <c:axPos val="b"/>
        <c:tickLblPos val="nextTo"/>
        <c:crossAx val="135694208"/>
        <c:crosses val="autoZero"/>
        <c:auto val="1"/>
        <c:lblAlgn val="ctr"/>
        <c:lblOffset val="100"/>
      </c:catAx>
      <c:valAx>
        <c:axId val="135694208"/>
        <c:scaling>
          <c:orientation val="minMax"/>
        </c:scaling>
        <c:axPos val="l"/>
        <c:numFmt formatCode="General" sourceLinked="1"/>
        <c:tickLblPos val="nextTo"/>
        <c:crossAx val="135674880"/>
        <c:crosses val="autoZero"/>
        <c:crossBetween val="between"/>
      </c:valAx>
    </c:plotArea>
    <c:plotVisOnly val="1"/>
    <c:dispBlanksAs val="gap"/>
  </c:chart>
  <c:spPr>
    <a:ln>
      <a:noFill/>
    </a:ln>
    <a:effectLst/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C000"/>
            </a:solidFill>
          </c:spPr>
          <c:dLbls>
            <c:showVal val="1"/>
          </c:dLbls>
          <c:cat>
            <c:multiLvlStrRef>
              <c:f>Dane!$B$63:$C$74</c:f>
              <c:multiLvlStrCache>
                <c:ptCount val="12"/>
                <c:lvl>
                  <c:pt idx="0">
                    <c:v>B-&gt;A,A+</c:v>
                  </c:pt>
                  <c:pt idx="1">
                    <c:v>C-&gt;B</c:v>
                  </c:pt>
                  <c:pt idx="2">
                    <c:v>C-&gt;A,A+</c:v>
                  </c:pt>
                  <c:pt idx="3">
                    <c:v>A-&gt;A,A+</c:v>
                  </c:pt>
                  <c:pt idx="4">
                    <c:v>B-&gt;B</c:v>
                  </c:pt>
                  <c:pt idx="5">
                    <c:v>C-&gt;C</c:v>
                  </c:pt>
                  <c:pt idx="6">
                    <c:v>B-&gt;C</c:v>
                  </c:pt>
                  <c:pt idx="7">
                    <c:v>A-&gt;B</c:v>
                  </c:pt>
                  <c:pt idx="8">
                    <c:v>A-&gt;C</c:v>
                  </c:pt>
                  <c:pt idx="9">
                    <c:v>A</c:v>
                  </c:pt>
                  <c:pt idx="10">
                    <c:v>B</c:v>
                  </c:pt>
                  <c:pt idx="11">
                    <c:v>C</c:v>
                  </c:pt>
                </c:lvl>
                <c:lvl>
                  <c:pt idx="0">
                    <c:v>wzrost</c:v>
                  </c:pt>
                  <c:pt idx="3">
                    <c:v>bez zmian</c:v>
                  </c:pt>
                  <c:pt idx="6">
                    <c:v>spadek</c:v>
                  </c:pt>
                  <c:pt idx="9">
                    <c:v>nowa kat.</c:v>
                  </c:pt>
                </c:lvl>
              </c:multiLvlStrCache>
            </c:multiLvlStrRef>
          </c:cat>
          <c:val>
            <c:numRef>
              <c:f>Dane!$D$63:$D$74</c:f>
              <c:numCache>
                <c:formatCode>General</c:formatCode>
                <c:ptCount val="12"/>
                <c:pt idx="0">
                  <c:v>37</c:v>
                </c:pt>
                <c:pt idx="1">
                  <c:v>10</c:v>
                </c:pt>
                <c:pt idx="2">
                  <c:v>1</c:v>
                </c:pt>
                <c:pt idx="3">
                  <c:v>92</c:v>
                </c:pt>
                <c:pt idx="4">
                  <c:v>96</c:v>
                </c:pt>
                <c:pt idx="5">
                  <c:v>8</c:v>
                </c:pt>
                <c:pt idx="6">
                  <c:v>9</c:v>
                </c:pt>
                <c:pt idx="7">
                  <c:v>56</c:v>
                </c:pt>
                <c:pt idx="8">
                  <c:v>4</c:v>
                </c:pt>
                <c:pt idx="9">
                  <c:v>0</c:v>
                </c:pt>
                <c:pt idx="10">
                  <c:v>2</c:v>
                </c:pt>
                <c:pt idx="11">
                  <c:v>8</c:v>
                </c:pt>
              </c:numCache>
            </c:numRef>
          </c:val>
        </c:ser>
        <c:axId val="155873664"/>
        <c:axId val="156339584"/>
      </c:barChart>
      <c:catAx>
        <c:axId val="155873664"/>
        <c:scaling>
          <c:orientation val="minMax"/>
        </c:scaling>
        <c:axPos val="b"/>
        <c:tickLblPos val="nextTo"/>
        <c:crossAx val="156339584"/>
        <c:crosses val="autoZero"/>
        <c:auto val="1"/>
        <c:lblAlgn val="ctr"/>
        <c:lblOffset val="100"/>
      </c:catAx>
      <c:valAx>
        <c:axId val="156339584"/>
        <c:scaling>
          <c:orientation val="minMax"/>
        </c:scaling>
        <c:axPos val="l"/>
        <c:numFmt formatCode="General" sourceLinked="1"/>
        <c:tickLblPos val="nextTo"/>
        <c:crossAx val="155873664"/>
        <c:crosses val="autoZero"/>
        <c:crossBetween val="between"/>
      </c:valAx>
    </c:plotArea>
    <c:plotVisOnly val="1"/>
    <c:dispBlanksAs val="gap"/>
  </c:chart>
  <c:spPr>
    <a:ln>
      <a:noFill/>
    </a:ln>
    <a:effectLst/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FFC000"/>
            </a:solidFill>
          </c:spPr>
          <c:dLbls>
            <c:showVal val="1"/>
          </c:dLbls>
          <c:cat>
            <c:multiLvlStrRef>
              <c:f>Dane!$B$77:$C$88</c:f>
              <c:multiLvlStrCache>
                <c:ptCount val="12"/>
                <c:lvl>
                  <c:pt idx="0">
                    <c:v>B-&gt;A,A+</c:v>
                  </c:pt>
                  <c:pt idx="1">
                    <c:v>C-&gt;B</c:v>
                  </c:pt>
                  <c:pt idx="2">
                    <c:v>C-&gt;A,A+</c:v>
                  </c:pt>
                  <c:pt idx="3">
                    <c:v>A-&gt;A,A+</c:v>
                  </c:pt>
                  <c:pt idx="4">
                    <c:v>B-&gt;B</c:v>
                  </c:pt>
                  <c:pt idx="5">
                    <c:v>C-&gt;C</c:v>
                  </c:pt>
                  <c:pt idx="6">
                    <c:v>B-&gt;C</c:v>
                  </c:pt>
                  <c:pt idx="7">
                    <c:v>A-&gt;B</c:v>
                  </c:pt>
                  <c:pt idx="8">
                    <c:v>A-&gt;C</c:v>
                  </c:pt>
                  <c:pt idx="9">
                    <c:v>A</c:v>
                  </c:pt>
                  <c:pt idx="10">
                    <c:v>B</c:v>
                  </c:pt>
                  <c:pt idx="11">
                    <c:v>C</c:v>
                  </c:pt>
                </c:lvl>
                <c:lvl>
                  <c:pt idx="0">
                    <c:v>wzrost</c:v>
                  </c:pt>
                  <c:pt idx="3">
                    <c:v>bez zmian</c:v>
                  </c:pt>
                  <c:pt idx="6">
                    <c:v>spadek</c:v>
                  </c:pt>
                  <c:pt idx="9">
                    <c:v>nowa kat.</c:v>
                  </c:pt>
                </c:lvl>
              </c:multiLvlStrCache>
            </c:multiLvlStrRef>
          </c:cat>
          <c:val>
            <c:numRef>
              <c:f>Dane!$D$77:$D$88</c:f>
              <c:numCache>
                <c:formatCode>General</c:formatCode>
                <c:ptCount val="12"/>
                <c:pt idx="0">
                  <c:v>13</c:v>
                </c:pt>
                <c:pt idx="1">
                  <c:v>12</c:v>
                </c:pt>
                <c:pt idx="2">
                  <c:v>3</c:v>
                </c:pt>
                <c:pt idx="3">
                  <c:v>7</c:v>
                </c:pt>
                <c:pt idx="4">
                  <c:v>33</c:v>
                </c:pt>
                <c:pt idx="5">
                  <c:v>2</c:v>
                </c:pt>
                <c:pt idx="6">
                  <c:v>4</c:v>
                </c:pt>
                <c:pt idx="7">
                  <c:v>21</c:v>
                </c:pt>
                <c:pt idx="8">
                  <c:v>0</c:v>
                </c:pt>
                <c:pt idx="9">
                  <c:v>0</c:v>
                </c:pt>
                <c:pt idx="10">
                  <c:v>7</c:v>
                </c:pt>
                <c:pt idx="11">
                  <c:v>1</c:v>
                </c:pt>
              </c:numCache>
            </c:numRef>
          </c:val>
        </c:ser>
        <c:axId val="160910720"/>
        <c:axId val="111890816"/>
      </c:barChart>
      <c:catAx>
        <c:axId val="160910720"/>
        <c:scaling>
          <c:orientation val="minMax"/>
        </c:scaling>
        <c:axPos val="b"/>
        <c:tickLblPos val="nextTo"/>
        <c:crossAx val="111890816"/>
        <c:crosses val="autoZero"/>
        <c:auto val="1"/>
        <c:lblAlgn val="ctr"/>
        <c:lblOffset val="100"/>
      </c:catAx>
      <c:valAx>
        <c:axId val="111890816"/>
        <c:scaling>
          <c:orientation val="minMax"/>
        </c:scaling>
        <c:axPos val="l"/>
        <c:numFmt formatCode="General" sourceLinked="1"/>
        <c:tickLblPos val="nextTo"/>
        <c:crossAx val="160910720"/>
        <c:crosses val="autoZero"/>
        <c:crossBetween val="between"/>
      </c:valAx>
    </c:plotArea>
    <c:plotVisOnly val="1"/>
    <c:dispBlanksAs val="gap"/>
  </c:chart>
  <c:spPr>
    <a:ln>
      <a:noFill/>
    </a:ln>
    <a:effectLst/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92D050"/>
            </a:solidFill>
          </c:spPr>
          <c:dLbls>
            <c:showVal val="1"/>
          </c:dLbls>
          <c:cat>
            <c:multiLvlStrRef>
              <c:f>Dane!$B$35:$C$46</c:f>
              <c:multiLvlStrCache>
                <c:ptCount val="12"/>
                <c:lvl>
                  <c:pt idx="0">
                    <c:v>B-&gt;A,A+</c:v>
                  </c:pt>
                  <c:pt idx="1">
                    <c:v>C-&gt;B</c:v>
                  </c:pt>
                  <c:pt idx="2">
                    <c:v>C-&gt;A,A+</c:v>
                  </c:pt>
                  <c:pt idx="3">
                    <c:v>A-&gt;A,A+</c:v>
                  </c:pt>
                  <c:pt idx="4">
                    <c:v>B-&gt;B</c:v>
                  </c:pt>
                  <c:pt idx="5">
                    <c:v>C-&gt;C</c:v>
                  </c:pt>
                  <c:pt idx="6">
                    <c:v>B-&gt;C</c:v>
                  </c:pt>
                  <c:pt idx="7">
                    <c:v>A-&gt;B</c:v>
                  </c:pt>
                  <c:pt idx="8">
                    <c:v>A-&gt;C</c:v>
                  </c:pt>
                  <c:pt idx="9">
                    <c:v>A</c:v>
                  </c:pt>
                  <c:pt idx="10">
                    <c:v>B</c:v>
                  </c:pt>
                  <c:pt idx="11">
                    <c:v>C</c:v>
                  </c:pt>
                </c:lvl>
                <c:lvl>
                  <c:pt idx="0">
                    <c:v>wzrost</c:v>
                  </c:pt>
                  <c:pt idx="3">
                    <c:v>bez zmian</c:v>
                  </c:pt>
                  <c:pt idx="6">
                    <c:v>spadek</c:v>
                  </c:pt>
                  <c:pt idx="9">
                    <c:v>nowa kat.</c:v>
                  </c:pt>
                </c:lvl>
              </c:multiLvlStrCache>
            </c:multiLvlStrRef>
          </c:cat>
          <c:val>
            <c:numRef>
              <c:f>Dane!$D$35:$D$46</c:f>
              <c:numCache>
                <c:formatCode>General</c:formatCode>
                <c:ptCount val="12"/>
                <c:pt idx="0">
                  <c:v>93</c:v>
                </c:pt>
                <c:pt idx="1">
                  <c:v>43</c:v>
                </c:pt>
                <c:pt idx="2">
                  <c:v>4</c:v>
                </c:pt>
                <c:pt idx="3">
                  <c:v>150</c:v>
                </c:pt>
                <c:pt idx="4">
                  <c:v>289</c:v>
                </c:pt>
                <c:pt idx="5">
                  <c:v>13</c:v>
                </c:pt>
                <c:pt idx="6">
                  <c:v>16</c:v>
                </c:pt>
                <c:pt idx="7">
                  <c:v>81</c:v>
                </c:pt>
                <c:pt idx="8">
                  <c:v>2</c:v>
                </c:pt>
                <c:pt idx="9">
                  <c:v>1</c:v>
                </c:pt>
                <c:pt idx="10">
                  <c:v>38</c:v>
                </c:pt>
                <c:pt idx="11">
                  <c:v>26</c:v>
                </c:pt>
              </c:numCache>
            </c:numRef>
          </c:val>
        </c:ser>
        <c:axId val="112050176"/>
        <c:axId val="112051712"/>
      </c:barChart>
      <c:catAx>
        <c:axId val="112050176"/>
        <c:scaling>
          <c:orientation val="minMax"/>
        </c:scaling>
        <c:axPos val="b"/>
        <c:tickLblPos val="nextTo"/>
        <c:crossAx val="112051712"/>
        <c:crosses val="autoZero"/>
        <c:auto val="1"/>
        <c:lblAlgn val="ctr"/>
        <c:lblOffset val="100"/>
      </c:catAx>
      <c:valAx>
        <c:axId val="112051712"/>
        <c:scaling>
          <c:orientation val="minMax"/>
        </c:scaling>
        <c:axPos val="l"/>
        <c:numFmt formatCode="General" sourceLinked="1"/>
        <c:tickLblPos val="nextTo"/>
        <c:crossAx val="112050176"/>
        <c:crosses val="autoZero"/>
        <c:crossBetween val="between"/>
      </c:valAx>
    </c:plotArea>
    <c:plotVisOnly val="1"/>
    <c:dispBlanksAs val="gap"/>
  </c:chart>
  <c:spPr>
    <a:ln>
      <a:noFill/>
    </a:ln>
    <a:effectLst/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92D050"/>
            </a:solidFill>
          </c:spPr>
          <c:dLbls>
            <c:showVal val="1"/>
          </c:dLbls>
          <c:cat>
            <c:multiLvlStrRef>
              <c:f>Dane!$B$49:$C$60</c:f>
              <c:multiLvlStrCache>
                <c:ptCount val="12"/>
                <c:lvl>
                  <c:pt idx="0">
                    <c:v>B-&gt;A,A+</c:v>
                  </c:pt>
                  <c:pt idx="1">
                    <c:v>C-&gt;B</c:v>
                  </c:pt>
                  <c:pt idx="2">
                    <c:v>C-&gt;A,A+</c:v>
                  </c:pt>
                  <c:pt idx="3">
                    <c:v>A-&gt;A,A+</c:v>
                  </c:pt>
                  <c:pt idx="4">
                    <c:v>B-&gt;B</c:v>
                  </c:pt>
                  <c:pt idx="5">
                    <c:v>C-&gt;C</c:v>
                  </c:pt>
                  <c:pt idx="6">
                    <c:v>B-&gt;C</c:v>
                  </c:pt>
                  <c:pt idx="7">
                    <c:v>A-&gt;B</c:v>
                  </c:pt>
                  <c:pt idx="8">
                    <c:v>A-&gt;C</c:v>
                  </c:pt>
                  <c:pt idx="9">
                    <c:v>A</c:v>
                  </c:pt>
                  <c:pt idx="10">
                    <c:v>B</c:v>
                  </c:pt>
                  <c:pt idx="11">
                    <c:v>C</c:v>
                  </c:pt>
                </c:lvl>
                <c:lvl>
                  <c:pt idx="0">
                    <c:v>wzrost</c:v>
                  </c:pt>
                  <c:pt idx="3">
                    <c:v>bez zmian</c:v>
                  </c:pt>
                  <c:pt idx="6">
                    <c:v>spadek</c:v>
                  </c:pt>
                  <c:pt idx="9">
                    <c:v>nowa kat.</c:v>
                  </c:pt>
                </c:lvl>
              </c:multiLvlStrCache>
            </c:multiLvlStrRef>
          </c:cat>
          <c:val>
            <c:numRef>
              <c:f>Dane!$D$49:$D$60</c:f>
              <c:numCache>
                <c:formatCode>General</c:formatCode>
                <c:ptCount val="12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51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15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112534272"/>
        <c:axId val="112535808"/>
      </c:barChart>
      <c:catAx>
        <c:axId val="112534272"/>
        <c:scaling>
          <c:orientation val="minMax"/>
        </c:scaling>
        <c:axPos val="b"/>
        <c:tickLblPos val="nextTo"/>
        <c:crossAx val="112535808"/>
        <c:crosses val="autoZero"/>
        <c:auto val="1"/>
        <c:lblAlgn val="ctr"/>
        <c:lblOffset val="100"/>
      </c:catAx>
      <c:valAx>
        <c:axId val="112535808"/>
        <c:scaling>
          <c:orientation val="minMax"/>
        </c:scaling>
        <c:axPos val="l"/>
        <c:numFmt formatCode="General" sourceLinked="1"/>
        <c:tickLblPos val="nextTo"/>
        <c:crossAx val="112534272"/>
        <c:crosses val="autoZero"/>
        <c:crossBetween val="between"/>
      </c:valAx>
    </c:plotArea>
    <c:plotVisOnly val="1"/>
    <c:dispBlanksAs val="gap"/>
  </c:chart>
  <c:spPr>
    <a:ln>
      <a:noFill/>
    </a:ln>
    <a:effectLst/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92D050"/>
            </a:solidFill>
          </c:spPr>
          <c:dLbls>
            <c:showVal val="1"/>
          </c:dLbls>
          <c:cat>
            <c:multiLvlStrRef>
              <c:f>Dane!$B$63:$C$74</c:f>
              <c:multiLvlStrCache>
                <c:ptCount val="12"/>
                <c:lvl>
                  <c:pt idx="0">
                    <c:v>B-&gt;A,A+</c:v>
                  </c:pt>
                  <c:pt idx="1">
                    <c:v>C-&gt;B</c:v>
                  </c:pt>
                  <c:pt idx="2">
                    <c:v>C-&gt;A,A+</c:v>
                  </c:pt>
                  <c:pt idx="3">
                    <c:v>A-&gt;A,A+</c:v>
                  </c:pt>
                  <c:pt idx="4">
                    <c:v>B-&gt;B</c:v>
                  </c:pt>
                  <c:pt idx="5">
                    <c:v>C-&gt;C</c:v>
                  </c:pt>
                  <c:pt idx="6">
                    <c:v>B-&gt;C</c:v>
                  </c:pt>
                  <c:pt idx="7">
                    <c:v>A-&gt;B</c:v>
                  </c:pt>
                  <c:pt idx="8">
                    <c:v>A-&gt;C</c:v>
                  </c:pt>
                  <c:pt idx="9">
                    <c:v>A</c:v>
                  </c:pt>
                  <c:pt idx="10">
                    <c:v>B</c:v>
                  </c:pt>
                  <c:pt idx="11">
                    <c:v>C</c:v>
                  </c:pt>
                </c:lvl>
                <c:lvl>
                  <c:pt idx="0">
                    <c:v>wzrost</c:v>
                  </c:pt>
                  <c:pt idx="3">
                    <c:v>bez zmian</c:v>
                  </c:pt>
                  <c:pt idx="6">
                    <c:v>spadek</c:v>
                  </c:pt>
                  <c:pt idx="9">
                    <c:v>nowa kat.</c:v>
                  </c:pt>
                </c:lvl>
              </c:multiLvlStrCache>
            </c:multiLvlStrRef>
          </c:cat>
          <c:val>
            <c:numRef>
              <c:f>Dane!$D$63:$D$74</c:f>
              <c:numCache>
                <c:formatCode>General</c:formatCode>
                <c:ptCount val="12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29</c:v>
                </c:pt>
                <c:pt idx="4">
                  <c:v>31</c:v>
                </c:pt>
                <c:pt idx="5">
                  <c:v>1</c:v>
                </c:pt>
                <c:pt idx="6">
                  <c:v>2</c:v>
                </c:pt>
                <c:pt idx="7">
                  <c:v>39</c:v>
                </c:pt>
                <c:pt idx="8">
                  <c:v>4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</c:ser>
        <c:axId val="112584192"/>
        <c:axId val="112585728"/>
      </c:barChart>
      <c:catAx>
        <c:axId val="112584192"/>
        <c:scaling>
          <c:orientation val="minMax"/>
        </c:scaling>
        <c:axPos val="b"/>
        <c:tickLblPos val="nextTo"/>
        <c:crossAx val="112585728"/>
        <c:crosses val="autoZero"/>
        <c:auto val="1"/>
        <c:lblAlgn val="ctr"/>
        <c:lblOffset val="100"/>
      </c:catAx>
      <c:valAx>
        <c:axId val="112585728"/>
        <c:scaling>
          <c:orientation val="minMax"/>
        </c:scaling>
        <c:axPos val="l"/>
        <c:numFmt formatCode="General" sourceLinked="1"/>
        <c:tickLblPos val="nextTo"/>
        <c:crossAx val="112584192"/>
        <c:crosses val="autoZero"/>
        <c:crossBetween val="between"/>
      </c:valAx>
    </c:plotArea>
    <c:plotVisOnly val="1"/>
    <c:dispBlanksAs val="gap"/>
  </c:chart>
  <c:spPr>
    <a:ln>
      <a:noFill/>
    </a:ln>
    <a:effectLst/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0.26667</cdr:x>
      <cdr:y>0.25</cdr:y>
    </cdr:from>
    <cdr:to>
      <cdr:x>0.49524</cdr:x>
      <cdr:y>0.32813</cdr:y>
    </cdr:to>
    <cdr:sp macro="" textlink="">
      <cdr:nvSpPr>
        <cdr:cNvPr id="3" name="Łącznik prosty 2"/>
        <cdr:cNvSpPr/>
      </cdr:nvSpPr>
      <cdr:spPr>
        <a:xfrm xmlns:a="http://schemas.openxmlformats.org/drawingml/2006/main">
          <a:off x="2016224" y="1152128"/>
          <a:ext cx="172819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ED92BC54-08C6-42CD-9B56-6D98F41D2F1D}" type="datetimeFigureOut">
              <a:rPr lang="pl-PL" smtClean="0"/>
              <a:pPr/>
              <a:t>2014-06-05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4871" cy="50109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01698" y="9519055"/>
            <a:ext cx="2984871" cy="50109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C8EE8B61-C72A-4E9C-94B5-8D9C29BC3D4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80628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55776" y="404664"/>
            <a:ext cx="6264696" cy="648072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70119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2555776" y="404664"/>
            <a:ext cx="6264696" cy="648072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87867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7806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523038"/>
            <a:ext cx="2133600" cy="254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14  października 2013</a:t>
            </a:r>
            <a:endParaRPr lang="pl-PL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23038"/>
            <a:ext cx="2895600" cy="2682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en-US"/>
              <a:t>Kategoryzacja JN 2013 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07163"/>
            <a:ext cx="2133600" cy="2984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3B51E-81C4-4694-8648-13F5E43A659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2555776" y="404664"/>
            <a:ext cx="6264696" cy="648072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9282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2.xml"/><Relationship Id="rId11" Type="http://schemas.openxmlformats.org/officeDocument/2006/relationships/image" Target="../media/image6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tlo_czerwone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l-PL" dirty="0" smtClean="0">
                <a:solidFill>
                  <a:schemeClr val="bg1"/>
                </a:solidFill>
              </a:rPr>
              <a:t>Kliknij, aby edytować styl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9" name="Podtytuł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Kliknij, aby edytować styl wzorca podtytułu</a:t>
            </a:r>
            <a:endParaRPr lang="pl-PL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08085671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178" y="369980"/>
            <a:ext cx="2033476" cy="524768"/>
          </a:xfrm>
          <a:prstGeom prst="rect">
            <a:avLst/>
          </a:prstGeom>
        </p:spPr>
      </p:pic>
      <p:cxnSp>
        <p:nvCxnSpPr>
          <p:cNvPr id="9" name="Łącznik prostoliniowy 8"/>
          <p:cNvCxnSpPr/>
          <p:nvPr/>
        </p:nvCxnSpPr>
        <p:spPr>
          <a:xfrm>
            <a:off x="360178" y="1052736"/>
            <a:ext cx="84376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Picture 2" descr="https://polon.nauka.gov.pl/polon-main-site-theme/images/polon/pokl_logo_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6320497"/>
            <a:ext cx="1148011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Ministerstwo Nauki i Szkolnictwa Wy&amp;zdot;sze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8600" y="6290466"/>
            <a:ext cx="513200" cy="49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O&amp;sacute;rodek Przetwarzania Informacji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7373" y="6327767"/>
            <a:ext cx="536795" cy="41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Interdyscyplinarne Centrum Modelowania Matematycznego i Komputerowego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66747" y="6275660"/>
            <a:ext cx="469549" cy="521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6322" y="6320498"/>
            <a:ext cx="1589734" cy="410254"/>
          </a:xfrm>
          <a:prstGeom prst="rect">
            <a:avLst/>
          </a:prstGeom>
        </p:spPr>
      </p:pic>
      <p:pic>
        <p:nvPicPr>
          <p:cNvPr id="15" name="Picture 10" descr="Unia Europejska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59" y="6306575"/>
            <a:ext cx="985481" cy="45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Łącznik prostoliniowy 15"/>
          <p:cNvCxnSpPr/>
          <p:nvPr/>
        </p:nvCxnSpPr>
        <p:spPr>
          <a:xfrm>
            <a:off x="353024" y="6217616"/>
            <a:ext cx="842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2083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60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tlo_czerwone.jp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l-PL" dirty="0" smtClean="0">
                <a:solidFill>
                  <a:prstClr val="white"/>
                </a:solidFill>
              </a:rPr>
              <a:t>Kliknij, aby edytować styl</a:t>
            </a: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9" name="Podtytuł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prstClr val="white">
                    <a:lumMod val="75000"/>
                  </a:prstClr>
                </a:solidFill>
              </a:rPr>
              <a:t>Kliknij, aby edytować styl wzorca podtytułu</a:t>
            </a:r>
            <a:endParaRPr lang="pl-PL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0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pl-PL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952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Wykres_programu_Microsoft_Office_Excel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475656" y="1844824"/>
            <a:ext cx="61206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Podsumowanie wyników ewaluacji </a:t>
            </a:r>
            <a:b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jednostek naukowych – </a:t>
            </a:r>
            <a:r>
              <a:rPr lang="pl-PL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</a:p>
          <a:p>
            <a:pPr algn="ctr"/>
            <a:endParaRPr lang="pl-PL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339752" y="357301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Maciej Zabel</a:t>
            </a:r>
          </a:p>
          <a:p>
            <a:pPr algn="ctr"/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UKN, Kielce 6. 06. 2014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79512" y="544522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400" dirty="0" smtClean="0"/>
              <a:t>Podziękowania dla Piotra Brzezińskiego  (ICI) </a:t>
            </a:r>
            <a:br>
              <a:rPr lang="pl-PL" sz="1400" dirty="0" smtClean="0"/>
            </a:br>
            <a:r>
              <a:rPr lang="pl-PL" sz="1400" dirty="0" smtClean="0"/>
              <a:t>za przygotowanie części materiałów</a:t>
            </a:r>
            <a:endParaRPr lang="pl-PL" sz="14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067944" y="476672"/>
            <a:ext cx="3978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Komitet Ewaluacji Jednostek Naukowych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smtClean="0">
                <a:solidFill>
                  <a:srgbClr val="002060"/>
                </a:solidFill>
              </a:rPr>
              <a:t>Proces ewaluacji w liczbach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600400"/>
          </a:xfrm>
        </p:spPr>
        <p:txBody>
          <a:bodyPr/>
          <a:lstStyle/>
          <a:p>
            <a:r>
              <a:rPr lang="pl-PL" b="1" dirty="0" smtClean="0"/>
              <a:t>Liczba wszystkich jednostek -  962 </a:t>
            </a:r>
          </a:p>
          <a:p>
            <a:r>
              <a:rPr lang="pl-PL" b="1" dirty="0" smtClean="0"/>
              <a:t>Całkowita liczba N -  82 867,09</a:t>
            </a:r>
            <a:endParaRPr lang="pl-PL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dirty="0" smtClean="0">
                <a:latin typeface="Calibri (Tekst podstawowy)"/>
              </a:rPr>
              <a:t>Liczba zgłoszonych </a:t>
            </a:r>
            <a:r>
              <a:rPr lang="pl-PL" dirty="0">
                <a:latin typeface="Calibri (Tekst podstawowy)"/>
              </a:rPr>
              <a:t>zdarzeń ewaluacyjnych (dorobek naukowy): </a:t>
            </a:r>
            <a:r>
              <a:rPr lang="pl-PL" b="1" dirty="0">
                <a:latin typeface="Calibri (Tekst podstawowy)"/>
              </a:rPr>
              <a:t>952 </a:t>
            </a:r>
            <a:r>
              <a:rPr lang="pl-PL" b="1" dirty="0" smtClean="0">
                <a:latin typeface="Calibri (Tekst podstawowy)"/>
              </a:rPr>
              <a:t>768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dirty="0" smtClean="0">
                <a:latin typeface="Calibri (Tekst podstawowy)"/>
              </a:rPr>
              <a:t>Liczba zdarzeń </a:t>
            </a:r>
            <a:r>
              <a:rPr lang="pl-PL" dirty="0">
                <a:latin typeface="Calibri (Tekst podstawowy)"/>
              </a:rPr>
              <a:t>ewaluacyjnych spełniających warunki formalne oceny: </a:t>
            </a:r>
            <a:r>
              <a:rPr lang="pl-PL" b="1" dirty="0">
                <a:latin typeface="Calibri (Tekst podstawowy)"/>
              </a:rPr>
              <a:t>807 671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dirty="0" smtClean="0">
                <a:latin typeface="Calibri (Tekst podstawowy)"/>
              </a:rPr>
              <a:t>Liczba zdarzeń zakwalifikowanych </a:t>
            </a:r>
            <a:r>
              <a:rPr lang="pl-PL" dirty="0">
                <a:latin typeface="Calibri (Tekst podstawowy)"/>
              </a:rPr>
              <a:t>do kart oceny (po optymalizacji): </a:t>
            </a:r>
            <a:r>
              <a:rPr lang="pl-PL" b="1" dirty="0">
                <a:latin typeface="Calibri (Tekst podstawowy)"/>
              </a:rPr>
              <a:t>424 220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dirty="0" smtClean="0">
                <a:latin typeface="Calibri (Tekst podstawowy)"/>
              </a:rPr>
              <a:t>Liczba zdarzeń </a:t>
            </a:r>
            <a:r>
              <a:rPr lang="pl-PL" dirty="0">
                <a:latin typeface="Calibri (Tekst podstawowy)"/>
              </a:rPr>
              <a:t>wytypowanych przez walidatory do sprawdzenia: </a:t>
            </a:r>
            <a:r>
              <a:rPr lang="pl-PL" b="1" dirty="0">
                <a:latin typeface="Calibri (Tekst podstawowy)"/>
              </a:rPr>
              <a:t>116 843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dirty="0" smtClean="0">
                <a:latin typeface="Calibri (Tekst podstawowy)"/>
              </a:rPr>
              <a:t>Liczba decyzji </a:t>
            </a:r>
            <a:r>
              <a:rPr lang="pl-PL" dirty="0">
                <a:latin typeface="Calibri (Tekst podstawowy)"/>
              </a:rPr>
              <a:t>podjętych przez poszczególnych członków ZE: </a:t>
            </a:r>
            <a:r>
              <a:rPr lang="pl-PL" b="1" dirty="0">
                <a:latin typeface="Calibri (Tekst podstawowy)"/>
              </a:rPr>
              <a:t>187 685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dirty="0" smtClean="0">
              <a:latin typeface="Calibri (Tekst podstawowy)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dirty="0" smtClean="0">
                <a:latin typeface="Calibri (Tekst podstawowy)"/>
              </a:rPr>
              <a:t>Liczba wydanych decyzji administracyjnych przyznających kategorię naukową: </a:t>
            </a:r>
            <a:r>
              <a:rPr lang="pl-PL" b="1" dirty="0" smtClean="0">
                <a:latin typeface="Calibri (Tekst podstawowy)"/>
              </a:rPr>
              <a:t>962</a:t>
            </a:r>
            <a:endParaRPr lang="pl-PL" b="1" dirty="0">
              <a:latin typeface="Calibri (Tekst podstawowy)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dirty="0" smtClean="0">
                <a:latin typeface="Calibri (Tekst podstawowy)"/>
              </a:rPr>
              <a:t>Liczba złożonych odwołań od przyznanej kategorii naukowej: </a:t>
            </a:r>
            <a:r>
              <a:rPr lang="pl-PL" b="1" dirty="0" smtClean="0">
                <a:solidFill>
                  <a:srgbClr val="0070C0"/>
                </a:solidFill>
                <a:latin typeface="Calibri (Tekst podstawowy)"/>
              </a:rPr>
              <a:t>280</a:t>
            </a:r>
            <a:endParaRPr lang="pl-PL" b="1" dirty="0">
              <a:solidFill>
                <a:srgbClr val="0070C0"/>
              </a:solidFill>
              <a:latin typeface="Calibri (Tekst podstawowy)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l-PL" sz="1400" dirty="0">
              <a:latin typeface="Calibri (Tekst podstawowy)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67929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/>
          <p:cNvSpPr>
            <a:spLocks noGrp="1"/>
          </p:cNvSpPr>
          <p:nvPr>
            <p:ph type="title"/>
          </p:nvPr>
        </p:nvSpPr>
        <p:spPr bwMode="auto">
          <a:xfrm>
            <a:off x="2555875" y="333375"/>
            <a:ext cx="6264275" cy="6477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pl-PL" smtClean="0"/>
              <a:t>Porównanie wyników ewaluacji – kategorie naukowe 2010 vs kategorie naukowe 2013</a:t>
            </a:r>
          </a:p>
        </p:txBody>
      </p:sp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25991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upa 4"/>
          <p:cNvGrpSpPr>
            <a:grpSpLocks/>
          </p:cNvGrpSpPr>
          <p:nvPr/>
        </p:nvGrpSpPr>
        <p:grpSpPr bwMode="auto">
          <a:xfrm>
            <a:off x="4716016" y="2060848"/>
            <a:ext cx="2951162" cy="338138"/>
            <a:chOff x="4427984" y="2348880"/>
            <a:chExt cx="3240360" cy="338554"/>
          </a:xfrm>
        </p:grpSpPr>
        <p:cxnSp>
          <p:nvCxnSpPr>
            <p:cNvPr id="6" name="Łącznik prostoliniowy 5"/>
            <p:cNvCxnSpPr/>
            <p:nvPr/>
          </p:nvCxnSpPr>
          <p:spPr>
            <a:xfrm>
              <a:off x="4427984" y="2518952"/>
              <a:ext cx="324036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55" name="pole tekstowe 6"/>
            <p:cNvSpPr txBox="1">
              <a:spLocks noChangeArrowheads="1"/>
            </p:cNvSpPr>
            <p:nvPr/>
          </p:nvSpPr>
          <p:spPr bwMode="auto">
            <a:xfrm>
              <a:off x="5148064" y="2348880"/>
              <a:ext cx="1800200" cy="3385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l-PL" sz="1600" dirty="0">
                  <a:latin typeface="Calibri" pitchFamily="34" charset="0"/>
                </a:rPr>
                <a:t>Ewaluacja 2013</a:t>
              </a:r>
            </a:p>
          </p:txBody>
        </p:sp>
      </p:grpSp>
      <p:sp>
        <p:nvSpPr>
          <p:cNvPr id="8" name="Trójkąt równoramienny 7"/>
          <p:cNvSpPr/>
          <p:nvPr/>
        </p:nvSpPr>
        <p:spPr>
          <a:xfrm rot="5400000">
            <a:off x="3680618" y="3825082"/>
            <a:ext cx="1871663" cy="215900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graphicFrame>
        <p:nvGraphicFramePr>
          <p:cNvPr id="9" name="Wykres 8"/>
          <p:cNvGraphicFramePr>
            <a:graphicFrameLocks/>
          </p:cNvGraphicFramePr>
          <p:nvPr/>
        </p:nvGraphicFramePr>
        <p:xfrm>
          <a:off x="4104456" y="25991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" name="Grupa 9"/>
          <p:cNvGrpSpPr>
            <a:grpSpLocks/>
          </p:cNvGrpSpPr>
          <p:nvPr/>
        </p:nvGrpSpPr>
        <p:grpSpPr bwMode="auto">
          <a:xfrm>
            <a:off x="1259632" y="2060848"/>
            <a:ext cx="2952750" cy="338138"/>
            <a:chOff x="4427984" y="2348880"/>
            <a:chExt cx="3240360" cy="338554"/>
          </a:xfrm>
        </p:grpSpPr>
        <p:cxnSp>
          <p:nvCxnSpPr>
            <p:cNvPr id="11" name="Łącznik prostoliniowy 10"/>
            <p:cNvCxnSpPr/>
            <p:nvPr/>
          </p:nvCxnSpPr>
          <p:spPr>
            <a:xfrm>
              <a:off x="4427984" y="2518952"/>
              <a:ext cx="324036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53" name="pole tekstowe 11"/>
            <p:cNvSpPr txBox="1">
              <a:spLocks noChangeArrowheads="1"/>
            </p:cNvSpPr>
            <p:nvPr/>
          </p:nvSpPr>
          <p:spPr bwMode="auto">
            <a:xfrm>
              <a:off x="5148064" y="2348880"/>
              <a:ext cx="1800200" cy="3385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l-PL" sz="1600">
                  <a:latin typeface="Calibri" pitchFamily="34" charset="0"/>
                </a:rPr>
                <a:t>Ewaluacja 2010</a:t>
              </a:r>
            </a:p>
          </p:txBody>
        </p:sp>
      </p:grpSp>
      <p:sp>
        <p:nvSpPr>
          <p:cNvPr id="12" name="Prostokąt 11"/>
          <p:cNvSpPr/>
          <p:nvPr/>
        </p:nvSpPr>
        <p:spPr>
          <a:xfrm>
            <a:off x="5676738" y="1124744"/>
            <a:ext cx="23593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1400" dirty="0" smtClean="0"/>
              <a:t>przed rozpatrzeniem odwołań</a:t>
            </a:r>
            <a:endParaRPr lang="pl-PL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 bwMode="auto">
          <a:xfrm>
            <a:off x="2555875" y="333375"/>
            <a:ext cx="6264275" cy="6477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pl-PL" smtClean="0"/>
              <a:t>Zamiany kategorii naukowych – ewaluacja 2010 vs ewaluacja 2013 wg. grupy nauk</a:t>
            </a:r>
          </a:p>
        </p:txBody>
      </p:sp>
      <p:grpSp>
        <p:nvGrpSpPr>
          <p:cNvPr id="2" name="Grupa 12"/>
          <p:cNvGrpSpPr>
            <a:grpSpLocks/>
          </p:cNvGrpSpPr>
          <p:nvPr/>
        </p:nvGrpSpPr>
        <p:grpSpPr bwMode="auto">
          <a:xfrm>
            <a:off x="755650" y="1196975"/>
            <a:ext cx="3600450" cy="261938"/>
            <a:chOff x="755576" y="1382579"/>
            <a:chExt cx="3600400" cy="261610"/>
          </a:xfrm>
        </p:grpSpPr>
        <p:cxnSp>
          <p:nvCxnSpPr>
            <p:cNvPr id="14" name="Łącznik prostoliniowy 13"/>
            <p:cNvCxnSpPr/>
            <p:nvPr/>
          </p:nvCxnSpPr>
          <p:spPr>
            <a:xfrm>
              <a:off x="755576" y="1506249"/>
              <a:ext cx="360040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4" name="pole tekstowe 14"/>
            <p:cNvSpPr txBox="1">
              <a:spLocks noChangeArrowheads="1"/>
            </p:cNvSpPr>
            <p:nvPr/>
          </p:nvSpPr>
          <p:spPr bwMode="auto">
            <a:xfrm>
              <a:off x="1358643" y="1382579"/>
              <a:ext cx="2394266" cy="2616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l-PL" sz="1100" b="1">
                  <a:latin typeface="Calibri" pitchFamily="34" charset="0"/>
                </a:rPr>
                <a:t>Nauki humanistyczne i społeczne</a:t>
              </a:r>
            </a:p>
          </p:txBody>
        </p:sp>
      </p:grpSp>
      <p:grpSp>
        <p:nvGrpSpPr>
          <p:cNvPr id="3" name="Grupa 15"/>
          <p:cNvGrpSpPr>
            <a:grpSpLocks/>
          </p:cNvGrpSpPr>
          <p:nvPr/>
        </p:nvGrpSpPr>
        <p:grpSpPr bwMode="auto">
          <a:xfrm>
            <a:off x="5076825" y="1196975"/>
            <a:ext cx="3598863" cy="261938"/>
            <a:chOff x="5076056" y="1382579"/>
            <a:chExt cx="3600400" cy="261610"/>
          </a:xfrm>
        </p:grpSpPr>
        <p:cxnSp>
          <p:nvCxnSpPr>
            <p:cNvPr id="17" name="Łącznik prostoliniowy 16"/>
            <p:cNvCxnSpPr/>
            <p:nvPr/>
          </p:nvCxnSpPr>
          <p:spPr>
            <a:xfrm>
              <a:off x="5076056" y="1506249"/>
              <a:ext cx="360040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2" name="pole tekstowe 17"/>
            <p:cNvSpPr txBox="1">
              <a:spLocks noChangeArrowheads="1"/>
            </p:cNvSpPr>
            <p:nvPr/>
          </p:nvSpPr>
          <p:spPr bwMode="auto">
            <a:xfrm>
              <a:off x="5679123" y="1382579"/>
              <a:ext cx="2394266" cy="2616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l-PL" sz="1100" b="1">
                  <a:latin typeface="Calibri" pitchFamily="34" charset="0"/>
                </a:rPr>
                <a:t>Nauki o życiu</a:t>
              </a:r>
            </a:p>
          </p:txBody>
        </p:sp>
      </p:grpSp>
      <p:grpSp>
        <p:nvGrpSpPr>
          <p:cNvPr id="4" name="Grupa 18"/>
          <p:cNvGrpSpPr>
            <a:grpSpLocks/>
          </p:cNvGrpSpPr>
          <p:nvPr/>
        </p:nvGrpSpPr>
        <p:grpSpPr bwMode="auto">
          <a:xfrm>
            <a:off x="755650" y="3798888"/>
            <a:ext cx="3600450" cy="261937"/>
            <a:chOff x="755576" y="4046875"/>
            <a:chExt cx="3600400" cy="261610"/>
          </a:xfrm>
        </p:grpSpPr>
        <p:cxnSp>
          <p:nvCxnSpPr>
            <p:cNvPr id="20" name="Łącznik prostoliniowy 19"/>
            <p:cNvCxnSpPr/>
            <p:nvPr/>
          </p:nvCxnSpPr>
          <p:spPr>
            <a:xfrm>
              <a:off x="755576" y="4170545"/>
              <a:ext cx="360040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0" name="pole tekstowe 20"/>
            <p:cNvSpPr txBox="1">
              <a:spLocks noChangeArrowheads="1"/>
            </p:cNvSpPr>
            <p:nvPr/>
          </p:nvSpPr>
          <p:spPr bwMode="auto">
            <a:xfrm>
              <a:off x="1633174" y="4046875"/>
              <a:ext cx="1845205" cy="2616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l-PL" sz="1100" b="1">
                  <a:latin typeface="Calibri" pitchFamily="34" charset="0"/>
                </a:rPr>
                <a:t>Nauki ścisłe i inżynierskie</a:t>
              </a:r>
            </a:p>
          </p:txBody>
        </p:sp>
      </p:grpSp>
      <p:grpSp>
        <p:nvGrpSpPr>
          <p:cNvPr id="5" name="Grupa 21"/>
          <p:cNvGrpSpPr>
            <a:grpSpLocks/>
          </p:cNvGrpSpPr>
          <p:nvPr/>
        </p:nvGrpSpPr>
        <p:grpSpPr bwMode="auto">
          <a:xfrm>
            <a:off x="5076825" y="3789363"/>
            <a:ext cx="3598863" cy="246062"/>
            <a:chOff x="5004048" y="4037002"/>
            <a:chExt cx="3600400" cy="246221"/>
          </a:xfrm>
        </p:grpSpPr>
        <p:cxnSp>
          <p:nvCxnSpPr>
            <p:cNvPr id="23" name="Łącznik prostoliniowy 22"/>
            <p:cNvCxnSpPr/>
            <p:nvPr/>
          </p:nvCxnSpPr>
          <p:spPr>
            <a:xfrm>
              <a:off x="5004048" y="4165672"/>
              <a:ext cx="360040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8" name="pole tekstowe 23"/>
            <p:cNvSpPr txBox="1">
              <a:spLocks noChangeArrowheads="1"/>
            </p:cNvSpPr>
            <p:nvPr/>
          </p:nvSpPr>
          <p:spPr bwMode="auto">
            <a:xfrm>
              <a:off x="5607115" y="4037002"/>
              <a:ext cx="2394266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l-PL" sz="1000" b="1">
                  <a:latin typeface="Calibri" pitchFamily="34" charset="0"/>
                </a:rPr>
                <a:t>Nauki o sztuce i twórczości artystycznej</a:t>
              </a:r>
            </a:p>
          </p:txBody>
        </p:sp>
      </p:grpSp>
      <p:graphicFrame>
        <p:nvGraphicFramePr>
          <p:cNvPr id="25" name="Wykres 24"/>
          <p:cNvGraphicFramePr>
            <a:graphicFrameLocks/>
          </p:cNvGraphicFramePr>
          <p:nvPr/>
        </p:nvGraphicFramePr>
        <p:xfrm>
          <a:off x="664271" y="1579410"/>
          <a:ext cx="3668786" cy="2125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Wykres 25"/>
          <p:cNvGraphicFramePr>
            <a:graphicFrameLocks/>
          </p:cNvGraphicFramePr>
          <p:nvPr/>
        </p:nvGraphicFramePr>
        <p:xfrm>
          <a:off x="5007670" y="1581265"/>
          <a:ext cx="3668786" cy="2125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Wykres 26"/>
          <p:cNvGraphicFramePr>
            <a:graphicFrameLocks/>
          </p:cNvGraphicFramePr>
          <p:nvPr/>
        </p:nvGraphicFramePr>
        <p:xfrm>
          <a:off x="664270" y="4094411"/>
          <a:ext cx="3668786" cy="2142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Wykres 27"/>
          <p:cNvGraphicFramePr>
            <a:graphicFrameLocks/>
          </p:cNvGraphicFramePr>
          <p:nvPr/>
        </p:nvGraphicFramePr>
        <p:xfrm>
          <a:off x="4988620" y="4084886"/>
          <a:ext cx="3668786" cy="2142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 bwMode="auto">
          <a:xfrm>
            <a:off x="2555875" y="333375"/>
            <a:ext cx="6264275" cy="6477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pl-PL" smtClean="0"/>
              <a:t>Zamiany kategorii naukowych – ewaluacja 2010 vs ewaluacja 2013 wg. typu jednostek</a:t>
            </a:r>
          </a:p>
        </p:txBody>
      </p:sp>
      <p:grpSp>
        <p:nvGrpSpPr>
          <p:cNvPr id="2" name="Grupa 12"/>
          <p:cNvGrpSpPr>
            <a:grpSpLocks/>
          </p:cNvGrpSpPr>
          <p:nvPr/>
        </p:nvGrpSpPr>
        <p:grpSpPr bwMode="auto">
          <a:xfrm>
            <a:off x="755650" y="1196975"/>
            <a:ext cx="3600450" cy="261938"/>
            <a:chOff x="755576" y="1382579"/>
            <a:chExt cx="3600400" cy="261610"/>
          </a:xfrm>
        </p:grpSpPr>
        <p:cxnSp>
          <p:nvCxnSpPr>
            <p:cNvPr id="14" name="Łącznik prostoliniowy 13"/>
            <p:cNvCxnSpPr/>
            <p:nvPr/>
          </p:nvCxnSpPr>
          <p:spPr>
            <a:xfrm>
              <a:off x="755576" y="1506249"/>
              <a:ext cx="360040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8" name="pole tekstowe 14"/>
            <p:cNvSpPr txBox="1">
              <a:spLocks noChangeArrowheads="1"/>
            </p:cNvSpPr>
            <p:nvPr/>
          </p:nvSpPr>
          <p:spPr bwMode="auto">
            <a:xfrm>
              <a:off x="1358643" y="1382579"/>
              <a:ext cx="2394266" cy="2616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l-PL" sz="1100" b="1">
                  <a:latin typeface="Calibri" pitchFamily="34" charset="0"/>
                </a:rPr>
                <a:t>Uczelnie</a:t>
              </a:r>
            </a:p>
          </p:txBody>
        </p:sp>
      </p:grpSp>
      <p:grpSp>
        <p:nvGrpSpPr>
          <p:cNvPr id="3" name="Grupa 15"/>
          <p:cNvGrpSpPr>
            <a:grpSpLocks/>
          </p:cNvGrpSpPr>
          <p:nvPr/>
        </p:nvGrpSpPr>
        <p:grpSpPr bwMode="auto">
          <a:xfrm>
            <a:off x="5076825" y="1196975"/>
            <a:ext cx="3598863" cy="261938"/>
            <a:chOff x="5076056" y="1382579"/>
            <a:chExt cx="3600400" cy="261610"/>
          </a:xfrm>
        </p:grpSpPr>
        <p:cxnSp>
          <p:nvCxnSpPr>
            <p:cNvPr id="17" name="Łącznik prostoliniowy 16"/>
            <p:cNvCxnSpPr/>
            <p:nvPr/>
          </p:nvCxnSpPr>
          <p:spPr>
            <a:xfrm>
              <a:off x="5076056" y="1506249"/>
              <a:ext cx="360040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6" name="pole tekstowe 17"/>
            <p:cNvSpPr txBox="1">
              <a:spLocks noChangeArrowheads="1"/>
            </p:cNvSpPr>
            <p:nvPr/>
          </p:nvSpPr>
          <p:spPr bwMode="auto">
            <a:xfrm>
              <a:off x="5679123" y="1382579"/>
              <a:ext cx="2394266" cy="2616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l-PL" sz="1100" b="1">
                  <a:latin typeface="Calibri" pitchFamily="34" charset="0"/>
                </a:rPr>
                <a:t>Jednostki PAN</a:t>
              </a:r>
            </a:p>
          </p:txBody>
        </p:sp>
      </p:grpSp>
      <p:grpSp>
        <p:nvGrpSpPr>
          <p:cNvPr id="4" name="Grupa 18"/>
          <p:cNvGrpSpPr>
            <a:grpSpLocks/>
          </p:cNvGrpSpPr>
          <p:nvPr/>
        </p:nvGrpSpPr>
        <p:grpSpPr bwMode="auto">
          <a:xfrm>
            <a:off x="755650" y="3757613"/>
            <a:ext cx="3600450" cy="260350"/>
            <a:chOff x="755576" y="4046875"/>
            <a:chExt cx="3600400" cy="261610"/>
          </a:xfrm>
        </p:grpSpPr>
        <p:cxnSp>
          <p:nvCxnSpPr>
            <p:cNvPr id="20" name="Łącznik prostoliniowy 19"/>
            <p:cNvCxnSpPr/>
            <p:nvPr/>
          </p:nvCxnSpPr>
          <p:spPr>
            <a:xfrm>
              <a:off x="755576" y="4169704"/>
              <a:ext cx="360040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4" name="pole tekstowe 20"/>
            <p:cNvSpPr txBox="1">
              <a:spLocks noChangeArrowheads="1"/>
            </p:cNvSpPr>
            <p:nvPr/>
          </p:nvSpPr>
          <p:spPr bwMode="auto">
            <a:xfrm>
              <a:off x="1633174" y="4046875"/>
              <a:ext cx="1845205" cy="2616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l-PL" sz="1100" b="1">
                  <a:latin typeface="Calibri" pitchFamily="34" charset="0"/>
                </a:rPr>
                <a:t>Instytuty badawcze</a:t>
              </a:r>
            </a:p>
          </p:txBody>
        </p:sp>
      </p:grpSp>
      <p:graphicFrame>
        <p:nvGraphicFramePr>
          <p:cNvPr id="22" name="Wykres 21"/>
          <p:cNvGraphicFramePr>
            <a:graphicFrameLocks/>
          </p:cNvGraphicFramePr>
          <p:nvPr/>
        </p:nvGraphicFramePr>
        <p:xfrm>
          <a:off x="658839" y="1517424"/>
          <a:ext cx="3668400" cy="212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Wykres 22"/>
          <p:cNvGraphicFramePr>
            <a:graphicFrameLocks/>
          </p:cNvGraphicFramePr>
          <p:nvPr/>
        </p:nvGraphicFramePr>
        <p:xfrm>
          <a:off x="5026968" y="1459005"/>
          <a:ext cx="3668400" cy="212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Wykres 23"/>
          <p:cNvGraphicFramePr>
            <a:graphicFrameLocks/>
          </p:cNvGraphicFramePr>
          <p:nvPr/>
        </p:nvGraphicFramePr>
        <p:xfrm>
          <a:off x="658839" y="4067901"/>
          <a:ext cx="3668400" cy="212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Wykres 24"/>
          <p:cNvGraphicFramePr>
            <a:graphicFrameLocks/>
          </p:cNvGraphicFramePr>
          <p:nvPr/>
        </p:nvGraphicFramePr>
        <p:xfrm>
          <a:off x="5007918" y="4060819"/>
          <a:ext cx="3668400" cy="212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5" name="Grupa 25"/>
          <p:cNvGrpSpPr>
            <a:grpSpLocks/>
          </p:cNvGrpSpPr>
          <p:nvPr/>
        </p:nvGrpSpPr>
        <p:grpSpPr bwMode="auto">
          <a:xfrm>
            <a:off x="5076825" y="3746500"/>
            <a:ext cx="3598863" cy="261938"/>
            <a:chOff x="5004048" y="4037002"/>
            <a:chExt cx="3600400" cy="261610"/>
          </a:xfrm>
        </p:grpSpPr>
        <p:cxnSp>
          <p:nvCxnSpPr>
            <p:cNvPr id="27" name="Łącznik prostoliniowy 26"/>
            <p:cNvCxnSpPr/>
            <p:nvPr/>
          </p:nvCxnSpPr>
          <p:spPr>
            <a:xfrm>
              <a:off x="5004048" y="4165429"/>
              <a:ext cx="360040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2" name="pole tekstowe 27"/>
            <p:cNvSpPr txBox="1">
              <a:spLocks noChangeArrowheads="1"/>
            </p:cNvSpPr>
            <p:nvPr/>
          </p:nvSpPr>
          <p:spPr bwMode="auto">
            <a:xfrm>
              <a:off x="5607115" y="4037002"/>
              <a:ext cx="2394266" cy="2616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l-PL" sz="1100" b="1">
                  <a:latin typeface="Calibri" pitchFamily="34" charset="0"/>
                </a:rPr>
                <a:t>Inne jednostki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47864" y="332656"/>
            <a:ext cx="6264696" cy="648072"/>
          </a:xfrm>
        </p:spPr>
        <p:txBody>
          <a:bodyPr anchor="ctr"/>
          <a:lstStyle/>
          <a:p>
            <a:pPr algn="l"/>
            <a:r>
              <a:rPr lang="pl-PL" dirty="0"/>
              <a:t>Rozkłady kategorii naukowych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poszczególnych grupach nauk</a:t>
            </a:r>
          </a:p>
        </p:txBody>
      </p:sp>
      <p:graphicFrame>
        <p:nvGraphicFramePr>
          <p:cNvPr id="13" name="Wykres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56090880"/>
              </p:ext>
            </p:extLst>
          </p:nvPr>
        </p:nvGraphicFramePr>
        <p:xfrm>
          <a:off x="1835696" y="1772816"/>
          <a:ext cx="2664296" cy="2074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Wykres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7335667"/>
              </p:ext>
            </p:extLst>
          </p:nvPr>
        </p:nvGraphicFramePr>
        <p:xfrm>
          <a:off x="4499992" y="1735651"/>
          <a:ext cx="2664296" cy="2074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Wykres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33660726"/>
              </p:ext>
            </p:extLst>
          </p:nvPr>
        </p:nvGraphicFramePr>
        <p:xfrm>
          <a:off x="1763688" y="4147919"/>
          <a:ext cx="266429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Wykres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89924203"/>
              </p:ext>
            </p:extLst>
          </p:nvPr>
        </p:nvGraphicFramePr>
        <p:xfrm>
          <a:off x="4499992" y="4147919"/>
          <a:ext cx="266429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7" name="Grupa 16"/>
          <p:cNvGrpSpPr/>
          <p:nvPr/>
        </p:nvGrpSpPr>
        <p:grpSpPr>
          <a:xfrm>
            <a:off x="899592" y="1196752"/>
            <a:ext cx="3115470" cy="523220"/>
            <a:chOff x="1331640" y="1255550"/>
            <a:chExt cx="2539406" cy="523220"/>
          </a:xfrm>
        </p:grpSpPr>
        <p:cxnSp>
          <p:nvCxnSpPr>
            <p:cNvPr id="18" name="Łącznik prostoliniowy 17"/>
            <p:cNvCxnSpPr/>
            <p:nvPr/>
          </p:nvCxnSpPr>
          <p:spPr>
            <a:xfrm>
              <a:off x="1547664" y="1630398"/>
              <a:ext cx="2323382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pole tekstowe 18"/>
            <p:cNvSpPr txBox="1"/>
            <p:nvPr/>
          </p:nvSpPr>
          <p:spPr>
            <a:xfrm>
              <a:off x="1331640" y="1255550"/>
              <a:ext cx="2012223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1" dirty="0" smtClean="0"/>
                <a:t>Nauki humanistyczne i społeczne</a:t>
              </a:r>
              <a:endParaRPr lang="pl-PL" sz="1400" b="1" dirty="0"/>
            </a:p>
          </p:txBody>
        </p:sp>
      </p:grpSp>
      <p:grpSp>
        <p:nvGrpSpPr>
          <p:cNvPr id="20" name="Grupa 19"/>
          <p:cNvGrpSpPr/>
          <p:nvPr/>
        </p:nvGrpSpPr>
        <p:grpSpPr>
          <a:xfrm>
            <a:off x="4408858" y="1438037"/>
            <a:ext cx="2323382" cy="307777"/>
            <a:chOff x="4408858" y="1655222"/>
            <a:chExt cx="2323382" cy="307777"/>
          </a:xfrm>
        </p:grpSpPr>
        <p:cxnSp>
          <p:nvCxnSpPr>
            <p:cNvPr id="21" name="Łącznik prostoliniowy 20"/>
            <p:cNvCxnSpPr/>
            <p:nvPr/>
          </p:nvCxnSpPr>
          <p:spPr>
            <a:xfrm>
              <a:off x="4408858" y="1786027"/>
              <a:ext cx="2323382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pole tekstowe 21"/>
            <p:cNvSpPr txBox="1"/>
            <p:nvPr/>
          </p:nvSpPr>
          <p:spPr>
            <a:xfrm>
              <a:off x="4772899" y="1655222"/>
              <a:ext cx="165218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1" dirty="0" smtClean="0"/>
                <a:t>Nauki o życiu</a:t>
              </a:r>
              <a:endParaRPr lang="pl-PL" sz="1400" b="1" dirty="0"/>
            </a:p>
          </p:txBody>
        </p:sp>
      </p:grpSp>
      <p:grpSp>
        <p:nvGrpSpPr>
          <p:cNvPr id="23" name="Grupa 22"/>
          <p:cNvGrpSpPr/>
          <p:nvPr/>
        </p:nvGrpSpPr>
        <p:grpSpPr>
          <a:xfrm>
            <a:off x="1672554" y="3707004"/>
            <a:ext cx="2323382" cy="523220"/>
            <a:chOff x="1547664" y="1399566"/>
            <a:chExt cx="2323382" cy="523220"/>
          </a:xfrm>
        </p:grpSpPr>
        <p:cxnSp>
          <p:nvCxnSpPr>
            <p:cNvPr id="24" name="Łącznik prostoliniowy 23"/>
            <p:cNvCxnSpPr/>
            <p:nvPr/>
          </p:nvCxnSpPr>
          <p:spPr>
            <a:xfrm>
              <a:off x="1547664" y="1630398"/>
              <a:ext cx="2323382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pole tekstowe 24"/>
            <p:cNvSpPr txBox="1"/>
            <p:nvPr/>
          </p:nvSpPr>
          <p:spPr>
            <a:xfrm>
              <a:off x="1911705" y="1399566"/>
              <a:ext cx="1652183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1" dirty="0" smtClean="0"/>
                <a:t>Nauki ścisłe </a:t>
              </a:r>
            </a:p>
            <a:p>
              <a:pPr algn="ctr"/>
              <a:r>
                <a:rPr lang="pl-PL" sz="1400" b="1" dirty="0" smtClean="0"/>
                <a:t>i inżynierskie</a:t>
              </a:r>
              <a:endParaRPr lang="pl-PL" sz="1400" b="1" dirty="0"/>
            </a:p>
          </p:txBody>
        </p:sp>
      </p:grpSp>
      <p:grpSp>
        <p:nvGrpSpPr>
          <p:cNvPr id="26" name="Grupa 25"/>
          <p:cNvGrpSpPr/>
          <p:nvPr/>
        </p:nvGrpSpPr>
        <p:grpSpPr>
          <a:xfrm>
            <a:off x="4399014" y="3645024"/>
            <a:ext cx="2333226" cy="523220"/>
            <a:chOff x="4399014" y="3809097"/>
            <a:chExt cx="2333226" cy="523220"/>
          </a:xfrm>
        </p:grpSpPr>
        <p:cxnSp>
          <p:nvCxnSpPr>
            <p:cNvPr id="27" name="Łącznik prostoliniowy 26"/>
            <p:cNvCxnSpPr/>
            <p:nvPr/>
          </p:nvCxnSpPr>
          <p:spPr>
            <a:xfrm>
              <a:off x="4399014" y="4096548"/>
              <a:ext cx="2333226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pole tekstowe 27"/>
            <p:cNvSpPr txBox="1"/>
            <p:nvPr/>
          </p:nvSpPr>
          <p:spPr>
            <a:xfrm>
              <a:off x="4644008" y="3809097"/>
              <a:ext cx="182516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1" dirty="0" smtClean="0"/>
                <a:t>Nauki o sztuce </a:t>
              </a:r>
            </a:p>
            <a:p>
              <a:pPr algn="ctr"/>
              <a:r>
                <a:rPr lang="pl-PL" sz="1400" b="1" dirty="0" smtClean="0"/>
                <a:t>i </a:t>
              </a:r>
              <a:r>
                <a:rPr lang="pl-PL" sz="1400" b="1" dirty="0" err="1" smtClean="0"/>
                <a:t>tw</a:t>
              </a:r>
              <a:r>
                <a:rPr lang="pl-PL" sz="1400" b="1" dirty="0" smtClean="0"/>
                <a:t>. artystycznej</a:t>
              </a:r>
              <a:endParaRPr lang="pl-PL" sz="1400" b="1" dirty="0"/>
            </a:p>
          </p:txBody>
        </p:sp>
      </p:grpSp>
      <p:grpSp>
        <p:nvGrpSpPr>
          <p:cNvPr id="29" name="Grupa 28"/>
          <p:cNvGrpSpPr/>
          <p:nvPr/>
        </p:nvGrpSpPr>
        <p:grpSpPr>
          <a:xfrm>
            <a:off x="7380312" y="3162376"/>
            <a:ext cx="792088" cy="1201567"/>
            <a:chOff x="7447673" y="1997147"/>
            <a:chExt cx="792088" cy="1201567"/>
          </a:xfrm>
        </p:grpSpPr>
        <p:grpSp>
          <p:nvGrpSpPr>
            <p:cNvPr id="30" name="Grupa 29"/>
            <p:cNvGrpSpPr/>
            <p:nvPr/>
          </p:nvGrpSpPr>
          <p:grpSpPr>
            <a:xfrm>
              <a:off x="7447673" y="2295077"/>
              <a:ext cx="792088" cy="307777"/>
              <a:chOff x="7452320" y="2276872"/>
              <a:chExt cx="792088" cy="307777"/>
            </a:xfrm>
          </p:grpSpPr>
          <p:sp>
            <p:nvSpPr>
              <p:cNvPr id="40" name="Prostokąt 39"/>
              <p:cNvSpPr/>
              <p:nvPr/>
            </p:nvSpPr>
            <p:spPr>
              <a:xfrm>
                <a:off x="7452320" y="2358752"/>
                <a:ext cx="144016" cy="144016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1" name="pole tekstowe 40"/>
              <p:cNvSpPr txBox="1"/>
              <p:nvPr/>
            </p:nvSpPr>
            <p:spPr>
              <a:xfrm>
                <a:off x="7596336" y="2276872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400" dirty="0" smtClean="0"/>
                  <a:t>A</a:t>
                </a:r>
                <a:endParaRPr lang="pl-PL" sz="1400" dirty="0"/>
              </a:p>
            </p:txBody>
          </p:sp>
        </p:grpSp>
        <p:grpSp>
          <p:nvGrpSpPr>
            <p:cNvPr id="31" name="Grupa 30"/>
            <p:cNvGrpSpPr/>
            <p:nvPr/>
          </p:nvGrpSpPr>
          <p:grpSpPr>
            <a:xfrm>
              <a:off x="7447673" y="2593007"/>
              <a:ext cx="792088" cy="307777"/>
              <a:chOff x="7447673" y="2583160"/>
              <a:chExt cx="792088" cy="307777"/>
            </a:xfrm>
          </p:grpSpPr>
          <p:sp>
            <p:nvSpPr>
              <p:cNvPr id="38" name="Prostokąt 37"/>
              <p:cNvSpPr/>
              <p:nvPr/>
            </p:nvSpPr>
            <p:spPr>
              <a:xfrm>
                <a:off x="7447673" y="2665040"/>
                <a:ext cx="144016" cy="14401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9" name="pole tekstowe 38"/>
              <p:cNvSpPr txBox="1"/>
              <p:nvPr/>
            </p:nvSpPr>
            <p:spPr>
              <a:xfrm>
                <a:off x="7591689" y="2583160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400" dirty="0"/>
                  <a:t>B</a:t>
                </a:r>
              </a:p>
            </p:txBody>
          </p:sp>
        </p:grpSp>
        <p:grpSp>
          <p:nvGrpSpPr>
            <p:cNvPr id="32" name="Grupa 31"/>
            <p:cNvGrpSpPr/>
            <p:nvPr/>
          </p:nvGrpSpPr>
          <p:grpSpPr>
            <a:xfrm>
              <a:off x="7447673" y="2890937"/>
              <a:ext cx="792088" cy="307777"/>
              <a:chOff x="7447673" y="2890937"/>
              <a:chExt cx="792088" cy="307777"/>
            </a:xfrm>
          </p:grpSpPr>
          <p:sp>
            <p:nvSpPr>
              <p:cNvPr id="36" name="Prostokąt 35"/>
              <p:cNvSpPr/>
              <p:nvPr/>
            </p:nvSpPr>
            <p:spPr>
              <a:xfrm>
                <a:off x="7447673" y="2972817"/>
                <a:ext cx="144016" cy="14401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7" name="pole tekstowe 36"/>
              <p:cNvSpPr txBox="1"/>
              <p:nvPr/>
            </p:nvSpPr>
            <p:spPr>
              <a:xfrm>
                <a:off x="7591689" y="2890937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400" dirty="0" smtClean="0"/>
                  <a:t>C</a:t>
                </a:r>
                <a:endParaRPr lang="pl-PL" sz="1400" dirty="0"/>
              </a:p>
            </p:txBody>
          </p:sp>
        </p:grpSp>
        <p:grpSp>
          <p:nvGrpSpPr>
            <p:cNvPr id="33" name="Grupa 32"/>
            <p:cNvGrpSpPr/>
            <p:nvPr/>
          </p:nvGrpSpPr>
          <p:grpSpPr>
            <a:xfrm>
              <a:off x="7447673" y="1997147"/>
              <a:ext cx="792088" cy="307777"/>
              <a:chOff x="7447673" y="1997147"/>
              <a:chExt cx="792088" cy="307777"/>
            </a:xfrm>
          </p:grpSpPr>
          <p:sp>
            <p:nvSpPr>
              <p:cNvPr id="34" name="Prostokąt 33"/>
              <p:cNvSpPr/>
              <p:nvPr/>
            </p:nvSpPr>
            <p:spPr>
              <a:xfrm>
                <a:off x="7447673" y="2079027"/>
                <a:ext cx="144016" cy="144016"/>
              </a:xfrm>
              <a:prstGeom prst="rect">
                <a:avLst/>
              </a:prstGeom>
              <a:pattFill prst="dkDnDiag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5" name="pole tekstowe 34"/>
              <p:cNvSpPr txBox="1"/>
              <p:nvPr/>
            </p:nvSpPr>
            <p:spPr>
              <a:xfrm>
                <a:off x="7591689" y="1997147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400" dirty="0" smtClean="0"/>
                  <a:t>A+</a:t>
                </a:r>
                <a:endParaRPr lang="pl-PL" sz="1400" dirty="0"/>
              </a:p>
            </p:txBody>
          </p:sp>
        </p:grpSp>
      </p:grpSp>
      <p:sp>
        <p:nvSpPr>
          <p:cNvPr id="42" name="pole tekstowe 41"/>
          <p:cNvSpPr txBox="1"/>
          <p:nvPr/>
        </p:nvSpPr>
        <p:spPr>
          <a:xfrm>
            <a:off x="7236296" y="2832030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Kategoria naukowa:</a:t>
            </a:r>
            <a:endParaRPr lang="pl-PL" sz="1400" dirty="0"/>
          </a:p>
        </p:txBody>
      </p:sp>
      <p:sp>
        <p:nvSpPr>
          <p:cNvPr id="43" name="pole tekstowe 42"/>
          <p:cNvSpPr txBox="1"/>
          <p:nvPr/>
        </p:nvSpPr>
        <p:spPr>
          <a:xfrm>
            <a:off x="5148064" y="1124744"/>
            <a:ext cx="352839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przed rozpatrzeniem odwołań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xmlns="" val="3421608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55776" y="332656"/>
            <a:ext cx="6264696" cy="648072"/>
          </a:xfrm>
        </p:spPr>
        <p:txBody>
          <a:bodyPr anchor="ctr"/>
          <a:lstStyle/>
          <a:p>
            <a:pPr algn="l"/>
            <a:r>
              <a:rPr lang="pl-PL" dirty="0"/>
              <a:t>Rozkłady kategorii naukowych w poszczególnych </a:t>
            </a:r>
            <a:r>
              <a:rPr lang="pl-PL" dirty="0" smtClean="0"/>
              <a:t>rodzajach jednostek naukowych</a:t>
            </a:r>
            <a:endParaRPr lang="pl-PL" dirty="0"/>
          </a:p>
        </p:txBody>
      </p:sp>
      <p:graphicFrame>
        <p:nvGraphicFramePr>
          <p:cNvPr id="13" name="Wykres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81735919"/>
              </p:ext>
            </p:extLst>
          </p:nvPr>
        </p:nvGraphicFramePr>
        <p:xfrm>
          <a:off x="1763688" y="1735651"/>
          <a:ext cx="2664296" cy="2074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Wykres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21942560"/>
              </p:ext>
            </p:extLst>
          </p:nvPr>
        </p:nvGraphicFramePr>
        <p:xfrm>
          <a:off x="4499992" y="1735651"/>
          <a:ext cx="2664296" cy="2074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Wykres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64000049"/>
              </p:ext>
            </p:extLst>
          </p:nvPr>
        </p:nvGraphicFramePr>
        <p:xfrm>
          <a:off x="1763688" y="4147919"/>
          <a:ext cx="266429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Wykres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21611367"/>
              </p:ext>
            </p:extLst>
          </p:nvPr>
        </p:nvGraphicFramePr>
        <p:xfrm>
          <a:off x="4499992" y="4147919"/>
          <a:ext cx="266429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7" name="Grupa 16"/>
          <p:cNvGrpSpPr/>
          <p:nvPr/>
        </p:nvGrpSpPr>
        <p:grpSpPr>
          <a:xfrm>
            <a:off x="1672554" y="1196752"/>
            <a:ext cx="2323382" cy="523220"/>
            <a:chOff x="1547664" y="1255550"/>
            <a:chExt cx="2323382" cy="523220"/>
          </a:xfrm>
        </p:grpSpPr>
        <p:cxnSp>
          <p:nvCxnSpPr>
            <p:cNvPr id="18" name="Łącznik prostoliniowy 17"/>
            <p:cNvCxnSpPr/>
            <p:nvPr/>
          </p:nvCxnSpPr>
          <p:spPr>
            <a:xfrm>
              <a:off x="1547664" y="1630398"/>
              <a:ext cx="2323382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pole tekstowe 18"/>
            <p:cNvSpPr txBox="1"/>
            <p:nvPr/>
          </p:nvSpPr>
          <p:spPr>
            <a:xfrm>
              <a:off x="1854822" y="1255550"/>
              <a:ext cx="1652183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1" dirty="0" smtClean="0"/>
                <a:t>Jednostki</a:t>
              </a:r>
              <a:r>
                <a:rPr lang="pl-PL" sz="1100" b="1" dirty="0" smtClean="0"/>
                <a:t> </a:t>
              </a:r>
              <a:r>
                <a:rPr lang="pl-PL" sz="1400" b="1" dirty="0" smtClean="0"/>
                <a:t>uczelniane</a:t>
              </a:r>
              <a:endParaRPr lang="pl-PL" sz="1400" b="1" dirty="0"/>
            </a:p>
          </p:txBody>
        </p:sp>
      </p:grpSp>
      <p:grpSp>
        <p:nvGrpSpPr>
          <p:cNvPr id="20" name="Grupa 19"/>
          <p:cNvGrpSpPr/>
          <p:nvPr/>
        </p:nvGrpSpPr>
        <p:grpSpPr>
          <a:xfrm>
            <a:off x="4408858" y="1438037"/>
            <a:ext cx="2323382" cy="307777"/>
            <a:chOff x="4408858" y="1655222"/>
            <a:chExt cx="2323382" cy="307777"/>
          </a:xfrm>
        </p:grpSpPr>
        <p:cxnSp>
          <p:nvCxnSpPr>
            <p:cNvPr id="21" name="Łącznik prostoliniowy 20"/>
            <p:cNvCxnSpPr/>
            <p:nvPr/>
          </p:nvCxnSpPr>
          <p:spPr>
            <a:xfrm>
              <a:off x="4408858" y="1786027"/>
              <a:ext cx="2323382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pole tekstowe 21"/>
            <p:cNvSpPr txBox="1"/>
            <p:nvPr/>
          </p:nvSpPr>
          <p:spPr>
            <a:xfrm>
              <a:off x="4772899" y="1655222"/>
              <a:ext cx="165218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1" dirty="0" smtClean="0"/>
                <a:t>Jednostki PAN</a:t>
              </a:r>
              <a:endParaRPr lang="pl-PL" sz="1400" b="1" dirty="0"/>
            </a:p>
          </p:txBody>
        </p:sp>
      </p:grpSp>
      <p:grpSp>
        <p:nvGrpSpPr>
          <p:cNvPr id="23" name="Grupa 22"/>
          <p:cNvGrpSpPr/>
          <p:nvPr/>
        </p:nvGrpSpPr>
        <p:grpSpPr>
          <a:xfrm>
            <a:off x="1672554" y="3815462"/>
            <a:ext cx="2323382" cy="307777"/>
            <a:chOff x="1547664" y="1508024"/>
            <a:chExt cx="2323382" cy="307777"/>
          </a:xfrm>
        </p:grpSpPr>
        <p:cxnSp>
          <p:nvCxnSpPr>
            <p:cNvPr id="24" name="Łącznik prostoliniowy 23"/>
            <p:cNvCxnSpPr/>
            <p:nvPr/>
          </p:nvCxnSpPr>
          <p:spPr>
            <a:xfrm>
              <a:off x="1547664" y="1630398"/>
              <a:ext cx="2323382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pole tekstowe 24"/>
            <p:cNvSpPr txBox="1"/>
            <p:nvPr/>
          </p:nvSpPr>
          <p:spPr>
            <a:xfrm>
              <a:off x="1911705" y="1508024"/>
              <a:ext cx="165218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1" dirty="0" smtClean="0"/>
                <a:t>Instytuty badawcze</a:t>
              </a:r>
              <a:endParaRPr lang="pl-PL" sz="1400" b="1" dirty="0"/>
            </a:p>
          </p:txBody>
        </p:sp>
      </p:grpSp>
      <p:grpSp>
        <p:nvGrpSpPr>
          <p:cNvPr id="26" name="Grupa 25"/>
          <p:cNvGrpSpPr/>
          <p:nvPr/>
        </p:nvGrpSpPr>
        <p:grpSpPr>
          <a:xfrm>
            <a:off x="4399014" y="3815462"/>
            <a:ext cx="2333226" cy="307777"/>
            <a:chOff x="4399014" y="3979535"/>
            <a:chExt cx="2333226" cy="307777"/>
          </a:xfrm>
        </p:grpSpPr>
        <p:cxnSp>
          <p:nvCxnSpPr>
            <p:cNvPr id="27" name="Łącznik prostoliniowy 26"/>
            <p:cNvCxnSpPr/>
            <p:nvPr/>
          </p:nvCxnSpPr>
          <p:spPr>
            <a:xfrm>
              <a:off x="4399014" y="4096548"/>
              <a:ext cx="2333226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pole tekstowe 27"/>
            <p:cNvSpPr txBox="1"/>
            <p:nvPr/>
          </p:nvSpPr>
          <p:spPr>
            <a:xfrm>
              <a:off x="4653043" y="3979535"/>
              <a:ext cx="1825169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1" dirty="0" smtClean="0"/>
                <a:t>Inne jednostki</a:t>
              </a:r>
              <a:endParaRPr lang="pl-PL" sz="1400" b="1" dirty="0"/>
            </a:p>
          </p:txBody>
        </p:sp>
      </p:grpSp>
      <p:grpSp>
        <p:nvGrpSpPr>
          <p:cNvPr id="29" name="Grupa 28"/>
          <p:cNvGrpSpPr/>
          <p:nvPr/>
        </p:nvGrpSpPr>
        <p:grpSpPr>
          <a:xfrm>
            <a:off x="7380312" y="3162376"/>
            <a:ext cx="792088" cy="1201567"/>
            <a:chOff x="7447673" y="1997147"/>
            <a:chExt cx="792088" cy="1201567"/>
          </a:xfrm>
        </p:grpSpPr>
        <p:grpSp>
          <p:nvGrpSpPr>
            <p:cNvPr id="30" name="Grupa 29"/>
            <p:cNvGrpSpPr/>
            <p:nvPr/>
          </p:nvGrpSpPr>
          <p:grpSpPr>
            <a:xfrm>
              <a:off x="7447673" y="2295077"/>
              <a:ext cx="792088" cy="307777"/>
              <a:chOff x="7452320" y="2276872"/>
              <a:chExt cx="792088" cy="307777"/>
            </a:xfrm>
          </p:grpSpPr>
          <p:sp>
            <p:nvSpPr>
              <p:cNvPr id="40" name="Prostokąt 39"/>
              <p:cNvSpPr/>
              <p:nvPr/>
            </p:nvSpPr>
            <p:spPr>
              <a:xfrm>
                <a:off x="7452320" y="2358752"/>
                <a:ext cx="144016" cy="144016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1" name="pole tekstowe 40"/>
              <p:cNvSpPr txBox="1"/>
              <p:nvPr/>
            </p:nvSpPr>
            <p:spPr>
              <a:xfrm>
                <a:off x="7596336" y="2276872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400" dirty="0" smtClean="0"/>
                  <a:t>A</a:t>
                </a:r>
                <a:endParaRPr lang="pl-PL" sz="1400" dirty="0"/>
              </a:p>
            </p:txBody>
          </p:sp>
        </p:grpSp>
        <p:grpSp>
          <p:nvGrpSpPr>
            <p:cNvPr id="31" name="Grupa 30"/>
            <p:cNvGrpSpPr/>
            <p:nvPr/>
          </p:nvGrpSpPr>
          <p:grpSpPr>
            <a:xfrm>
              <a:off x="7447673" y="2593007"/>
              <a:ext cx="792088" cy="307777"/>
              <a:chOff x="7447673" y="2583160"/>
              <a:chExt cx="792088" cy="307777"/>
            </a:xfrm>
          </p:grpSpPr>
          <p:sp>
            <p:nvSpPr>
              <p:cNvPr id="38" name="Prostokąt 37"/>
              <p:cNvSpPr/>
              <p:nvPr/>
            </p:nvSpPr>
            <p:spPr>
              <a:xfrm>
                <a:off x="7447673" y="2665040"/>
                <a:ext cx="144016" cy="14401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9" name="pole tekstowe 38"/>
              <p:cNvSpPr txBox="1"/>
              <p:nvPr/>
            </p:nvSpPr>
            <p:spPr>
              <a:xfrm>
                <a:off x="7591689" y="2583160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400" dirty="0"/>
                  <a:t>B</a:t>
                </a:r>
              </a:p>
            </p:txBody>
          </p:sp>
        </p:grpSp>
        <p:grpSp>
          <p:nvGrpSpPr>
            <p:cNvPr id="32" name="Grupa 31"/>
            <p:cNvGrpSpPr/>
            <p:nvPr/>
          </p:nvGrpSpPr>
          <p:grpSpPr>
            <a:xfrm>
              <a:off x="7447673" y="2890937"/>
              <a:ext cx="792088" cy="307777"/>
              <a:chOff x="7447673" y="2890937"/>
              <a:chExt cx="792088" cy="307777"/>
            </a:xfrm>
          </p:grpSpPr>
          <p:sp>
            <p:nvSpPr>
              <p:cNvPr id="36" name="Prostokąt 35"/>
              <p:cNvSpPr/>
              <p:nvPr/>
            </p:nvSpPr>
            <p:spPr>
              <a:xfrm>
                <a:off x="7447673" y="2972817"/>
                <a:ext cx="144016" cy="14401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7" name="pole tekstowe 36"/>
              <p:cNvSpPr txBox="1"/>
              <p:nvPr/>
            </p:nvSpPr>
            <p:spPr>
              <a:xfrm>
                <a:off x="7591689" y="2890937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400" dirty="0" smtClean="0"/>
                  <a:t>C</a:t>
                </a:r>
                <a:endParaRPr lang="pl-PL" sz="1400" dirty="0"/>
              </a:p>
            </p:txBody>
          </p:sp>
        </p:grpSp>
        <p:grpSp>
          <p:nvGrpSpPr>
            <p:cNvPr id="33" name="Grupa 32"/>
            <p:cNvGrpSpPr/>
            <p:nvPr/>
          </p:nvGrpSpPr>
          <p:grpSpPr>
            <a:xfrm>
              <a:off x="7447673" y="1997147"/>
              <a:ext cx="792088" cy="307777"/>
              <a:chOff x="7447673" y="1997147"/>
              <a:chExt cx="792088" cy="307777"/>
            </a:xfrm>
          </p:grpSpPr>
          <p:sp>
            <p:nvSpPr>
              <p:cNvPr id="34" name="Prostokąt 33"/>
              <p:cNvSpPr/>
              <p:nvPr/>
            </p:nvSpPr>
            <p:spPr>
              <a:xfrm>
                <a:off x="7447673" y="2079027"/>
                <a:ext cx="144016" cy="144016"/>
              </a:xfrm>
              <a:prstGeom prst="rect">
                <a:avLst/>
              </a:prstGeom>
              <a:pattFill prst="dkDnDiag">
                <a:fgClr>
                  <a:srgbClr val="00B050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35" name="pole tekstowe 34"/>
              <p:cNvSpPr txBox="1"/>
              <p:nvPr/>
            </p:nvSpPr>
            <p:spPr>
              <a:xfrm>
                <a:off x="7591689" y="1997147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1400" dirty="0" smtClean="0"/>
                  <a:t>A+</a:t>
                </a:r>
                <a:endParaRPr lang="pl-PL" sz="1400" dirty="0"/>
              </a:p>
            </p:txBody>
          </p:sp>
        </p:grpSp>
      </p:grpSp>
      <p:sp>
        <p:nvSpPr>
          <p:cNvPr id="42" name="pole tekstowe 41"/>
          <p:cNvSpPr txBox="1"/>
          <p:nvPr/>
        </p:nvSpPr>
        <p:spPr>
          <a:xfrm>
            <a:off x="7236296" y="2832030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Kategoria naukowa:</a:t>
            </a:r>
            <a:endParaRPr lang="pl-PL" sz="1400" dirty="0"/>
          </a:p>
        </p:txBody>
      </p:sp>
      <p:sp>
        <p:nvSpPr>
          <p:cNvPr id="43" name="pole tekstowe 42"/>
          <p:cNvSpPr txBox="1"/>
          <p:nvPr/>
        </p:nvSpPr>
        <p:spPr>
          <a:xfrm>
            <a:off x="5148064" y="1124744"/>
            <a:ext cx="352839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przed rozpatrzeniem odwołań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xmlns="" val="176147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840" y="332656"/>
            <a:ext cx="4824536" cy="648072"/>
          </a:xfrm>
        </p:spPr>
        <p:txBody>
          <a:bodyPr anchor="ctr"/>
          <a:lstStyle/>
          <a:p>
            <a:pPr algn="l"/>
            <a:r>
              <a:rPr lang="pl-PL" dirty="0" smtClean="0"/>
              <a:t>Zakres rozpatrzonych odwołań od </a:t>
            </a:r>
            <a:br>
              <a:rPr lang="pl-PL" dirty="0" smtClean="0"/>
            </a:br>
            <a:r>
              <a:rPr lang="pl-PL" u="sng" dirty="0" smtClean="0"/>
              <a:t>zdarzeń ewaluacyjnych</a:t>
            </a:r>
            <a:endParaRPr lang="pl-PL" u="sng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43407445"/>
              </p:ext>
            </p:extLst>
          </p:nvPr>
        </p:nvGraphicFramePr>
        <p:xfrm>
          <a:off x="1043609" y="1772816"/>
          <a:ext cx="7272807" cy="2043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3883"/>
                <a:gridCol w="1364731"/>
                <a:gridCol w="1364731"/>
                <a:gridCol w="1364731"/>
                <a:gridCol w="1364731"/>
              </a:tblGrid>
              <a:tr h="67278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</a:rPr>
                        <a:t> 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Suma zdarzeń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Odwołanie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 smtClean="0">
                          <a:effectLst/>
                        </a:rPr>
                        <a:t>Odwołania faktyczne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Inne </a:t>
                      </a:r>
                      <a:b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(np. N i No)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63159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 smtClean="0">
                          <a:effectLst/>
                        </a:rPr>
                        <a:t>odwołania od zdarzeń 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 smtClean="0">
                          <a:effectLst/>
                        </a:rPr>
                        <a:t>952 768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u="none" strike="noStrike" dirty="0" smtClean="0">
                          <a:effectLst/>
                        </a:rPr>
                        <a:t>5 981 </a:t>
                      </a:r>
                      <a:r>
                        <a:rPr lang="pl-PL" sz="1600" u="none" strike="noStrike" dirty="0" smtClean="0">
                          <a:effectLst/>
                        </a:rPr>
                        <a:t>(0,63%)</a:t>
                      </a:r>
                      <a:endParaRPr lang="pl-PL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 smtClean="0">
                          <a:effectLst/>
                        </a:rPr>
                        <a:t>3</a:t>
                      </a:r>
                      <a:r>
                        <a:rPr lang="pl-PL" sz="1600" b="1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1600" b="1" u="none" strike="noStrike" dirty="0" smtClean="0">
                          <a:effectLst/>
                        </a:rPr>
                        <a:t>382 </a:t>
                      </a:r>
                      <a:r>
                        <a:rPr lang="pl-PL" sz="1600" b="1" u="none" strike="noStrike" dirty="0" smtClean="0">
                          <a:effectLst/>
                        </a:rPr>
                        <a:t>(0,35%)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2 599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63159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 smtClean="0">
                          <a:effectLst/>
                        </a:rPr>
                        <a:t>uznano  odwołań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 smtClean="0">
                          <a:effectLst/>
                        </a:rPr>
                        <a:t>-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 smtClean="0">
                          <a:effectLst/>
                        </a:rPr>
                        <a:t>2 015 </a:t>
                      </a:r>
                      <a:r>
                        <a:rPr lang="pl-PL" sz="1600" b="1" u="none" strike="noStrike" dirty="0" smtClean="0">
                          <a:effectLst/>
                        </a:rPr>
                        <a:t>(0,21%)</a:t>
                      </a:r>
                    </a:p>
                    <a:p>
                      <a:pPr algn="ctr" fontAlgn="b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62,14%)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890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Odwołania od zdarzeń ewaluacyjnych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Wykres 3"/>
          <p:cNvGraphicFramePr/>
          <p:nvPr/>
        </p:nvGraphicFramePr>
        <p:xfrm>
          <a:off x="971600" y="1268760"/>
          <a:ext cx="741682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Odwołania wg rodzaju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Wykres 3"/>
          <p:cNvGraphicFramePr/>
          <p:nvPr/>
        </p:nvGraphicFramePr>
        <p:xfrm>
          <a:off x="827584" y="1340768"/>
          <a:ext cx="756084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Zdarzenia zmienione</a:t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Wykres 3"/>
          <p:cNvGraphicFramePr/>
          <p:nvPr/>
        </p:nvGraphicFramePr>
        <p:xfrm>
          <a:off x="827584" y="1340768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28860" y="404664"/>
            <a:ext cx="6391612" cy="648072"/>
          </a:xfrm>
        </p:spPr>
        <p:txBody>
          <a:bodyPr/>
          <a:lstStyle/>
          <a:p>
            <a:r>
              <a:rPr lang="pl-PL" sz="3200" dirty="0" smtClean="0">
                <a:solidFill>
                  <a:srgbClr val="002060"/>
                </a:solidFill>
              </a:rPr>
              <a:t>Kto brał udział w ocenie </a:t>
            </a:r>
            <a:br>
              <a:rPr lang="pl-PL" sz="3200" dirty="0" smtClean="0">
                <a:solidFill>
                  <a:srgbClr val="002060"/>
                </a:solidFill>
              </a:rPr>
            </a:br>
            <a:r>
              <a:rPr lang="pl-PL" sz="3200" dirty="0" smtClean="0">
                <a:solidFill>
                  <a:srgbClr val="002060"/>
                </a:solidFill>
              </a:rPr>
              <a:t>jednostek naukowych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3018066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pl-PL" sz="3200" dirty="0" smtClean="0">
                <a:solidFill>
                  <a:srgbClr val="7030A0"/>
                </a:solidFill>
              </a:rPr>
              <a:t> KEJN</a:t>
            </a:r>
          </a:p>
          <a:p>
            <a:pPr>
              <a:buFont typeface="Arial" charset="0"/>
              <a:buChar char="•"/>
            </a:pPr>
            <a:r>
              <a:rPr lang="pl-PL" sz="3200" dirty="0" smtClean="0">
                <a:solidFill>
                  <a:srgbClr val="7030A0"/>
                </a:solidFill>
              </a:rPr>
              <a:t> Zespoły Ewaluacji (ZE)</a:t>
            </a:r>
          </a:p>
          <a:p>
            <a:pPr>
              <a:buFont typeface="Arial" charset="0"/>
              <a:buChar char="•"/>
            </a:pPr>
            <a:r>
              <a:rPr lang="pl-PL" sz="3200" dirty="0" smtClean="0">
                <a:solidFill>
                  <a:srgbClr val="7030A0"/>
                </a:solidFill>
              </a:rPr>
              <a:t> OPI</a:t>
            </a:r>
          </a:p>
          <a:p>
            <a:pPr>
              <a:buFont typeface="Arial" charset="0"/>
              <a:buChar char="•"/>
            </a:pPr>
            <a:r>
              <a:rPr lang="pl-PL" sz="3200" dirty="0" smtClean="0">
                <a:solidFill>
                  <a:srgbClr val="7030A0"/>
                </a:solidFill>
              </a:rPr>
              <a:t> </a:t>
            </a:r>
            <a:r>
              <a:rPr lang="pl-PL" sz="3200" dirty="0" err="1" smtClean="0">
                <a:solidFill>
                  <a:srgbClr val="7030A0"/>
                </a:solidFill>
              </a:rPr>
              <a:t>Index</a:t>
            </a:r>
            <a:r>
              <a:rPr lang="pl-PL" sz="3200" dirty="0" smtClean="0">
                <a:solidFill>
                  <a:srgbClr val="7030A0"/>
                </a:solidFill>
              </a:rPr>
              <a:t> </a:t>
            </a:r>
            <a:r>
              <a:rPr lang="pl-PL" sz="3200" dirty="0" err="1" smtClean="0">
                <a:solidFill>
                  <a:srgbClr val="7030A0"/>
                </a:solidFill>
              </a:rPr>
              <a:t>Copernicus</a:t>
            </a:r>
            <a:r>
              <a:rPr lang="pl-PL" sz="3200" dirty="0" smtClean="0">
                <a:solidFill>
                  <a:srgbClr val="7030A0"/>
                </a:solidFill>
              </a:rPr>
              <a:t> International (ICI)</a:t>
            </a:r>
          </a:p>
          <a:p>
            <a:pPr>
              <a:buFont typeface="Arial" charset="0"/>
              <a:buChar char="•"/>
            </a:pPr>
            <a:r>
              <a:rPr lang="pl-PL" sz="3200" dirty="0" smtClean="0">
                <a:solidFill>
                  <a:srgbClr val="7030A0"/>
                </a:solidFill>
              </a:rPr>
              <a:t> DN - </a:t>
            </a:r>
            <a:r>
              <a:rPr lang="pl-PL" sz="3200" dirty="0" err="1" smtClean="0">
                <a:solidFill>
                  <a:srgbClr val="7030A0"/>
                </a:solidFill>
              </a:rPr>
              <a:t>MNiSzW</a:t>
            </a:r>
            <a:endParaRPr lang="pl-PL" sz="3200" dirty="0" smtClean="0">
              <a:solidFill>
                <a:srgbClr val="7030A0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Zdarzenia odrzucone</a:t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Wykres 3"/>
          <p:cNvGraphicFramePr/>
          <p:nvPr/>
        </p:nvGraphicFramePr>
        <p:xfrm>
          <a:off x="611560" y="1340769"/>
          <a:ext cx="7704855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Zdarzenia nie ocenione</a:t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5" name="Wykres 4"/>
          <p:cNvGraphicFramePr/>
          <p:nvPr/>
        </p:nvGraphicFramePr>
        <p:xfrm>
          <a:off x="611560" y="1340768"/>
          <a:ext cx="777686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Kryterium I</a:t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Wykres 3"/>
          <p:cNvGraphicFramePr/>
          <p:nvPr/>
        </p:nvGraphicFramePr>
        <p:xfrm>
          <a:off x="683568" y="1340768"/>
          <a:ext cx="770485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Wykres 3"/>
          <p:cNvGraphicFramePr/>
          <p:nvPr/>
        </p:nvGraphicFramePr>
        <p:xfrm>
          <a:off x="899592" y="1124744"/>
          <a:ext cx="7560839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99592" y="2276874"/>
          <a:ext cx="5616623" cy="2808309"/>
        </p:xfrm>
        <a:graphic>
          <a:graphicData uri="http://schemas.openxmlformats.org/drawingml/2006/table">
            <a:tbl>
              <a:tblPr/>
              <a:tblGrid>
                <a:gridCol w="878070"/>
                <a:gridCol w="1165714"/>
                <a:gridCol w="1165714"/>
                <a:gridCol w="1256549"/>
                <a:gridCol w="1150576"/>
              </a:tblGrid>
              <a:tr h="1248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LISTA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29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Ilość wszystkich jednostek naukowych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29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Ilość jednostek naukowych które złożyły odwołania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29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Awans w wyniku rozpatrzonego odwołania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292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Zmiany </a:t>
                      </a:r>
                      <a:br>
                        <a:rPr lang="pl-PL" sz="1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pl-PL" sz="1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 ramach kategorii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292D"/>
                    </a:solidFill>
                  </a:tcPr>
                </a:tc>
              </a:tr>
              <a:tr h="31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A_PLUS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898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37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  2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   -  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0%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DCD"/>
                    </a:solidFill>
                  </a:tcPr>
                </a:tc>
              </a:tr>
              <a:tr h="31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898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307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60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  8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3%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DCD"/>
                    </a:solidFill>
                  </a:tcPr>
                </a:tc>
              </a:tr>
              <a:tr h="31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898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541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185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  32   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6%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DCD"/>
                    </a:solidFill>
                  </a:tcPr>
                </a:tc>
              </a:tr>
              <a:tr h="31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898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77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33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12%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DCD"/>
                    </a:solidFill>
                  </a:tcPr>
                </a:tc>
              </a:tr>
              <a:tr h="312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RAZEM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292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962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280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  50    </a:t>
                      </a:r>
                      <a:endParaRPr lang="pl-PL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5%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DCD"/>
                    </a:solidFill>
                  </a:tcPr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3059832" y="476672"/>
            <a:ext cx="48800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l-PL" sz="2400" dirty="0" smtClean="0"/>
              <a:t>Zmiana kategori</a:t>
            </a:r>
            <a:r>
              <a:rPr lang="pl-PL" sz="2400" b="1" dirty="0" smtClean="0">
                <a:solidFill>
                  <a:sysClr val="windowText" lastClr="000000"/>
                </a:solidFill>
              </a:rPr>
              <a:t>i </a:t>
            </a:r>
            <a:r>
              <a:rPr lang="pl-PL" sz="2400" dirty="0" smtClean="0"/>
              <a:t>jednostk</a:t>
            </a:r>
            <a:r>
              <a:rPr lang="pl-PL" sz="2400" b="1" dirty="0" smtClean="0">
                <a:solidFill>
                  <a:sysClr val="windowText" lastClr="000000"/>
                </a:solidFill>
              </a:rPr>
              <a:t>i </a:t>
            </a:r>
            <a:r>
              <a:rPr lang="pl-PL" sz="2400" dirty="0" smtClean="0"/>
              <a:t>naukowej</a:t>
            </a:r>
            <a:endParaRPr lang="pl-PL" sz="2400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6660232" y="2276872"/>
          <a:ext cx="1800200" cy="2808310"/>
        </p:xfrm>
        <a:graphic>
          <a:graphicData uri="http://schemas.openxmlformats.org/drawingml/2006/table">
            <a:tbl>
              <a:tblPr/>
              <a:tblGrid>
                <a:gridCol w="1800200"/>
              </a:tblGrid>
              <a:tr h="12188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Ostateczna Ilość </a:t>
                      </a:r>
                      <a:r>
                        <a:rPr lang="pl-PL" sz="1400" b="1" baseline="0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jednostek </a:t>
                      </a:r>
                      <a:r>
                        <a:rPr lang="pl-PL" sz="14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naukowych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292D"/>
                    </a:solidFill>
                  </a:tcPr>
                </a:tc>
              </a:tr>
              <a:tr h="31789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</a:t>
                      </a:r>
                      <a:r>
                        <a:rPr lang="pl-PL" sz="12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         (4,6%)    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</a:tr>
              <a:tr h="31789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</a:t>
                      </a:r>
                      <a:r>
                        <a:rPr lang="pl-PL" sz="12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339      (35,2%)    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</a:tr>
              <a:tr h="31789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</a:t>
                      </a:r>
                      <a:r>
                        <a:rPr lang="pl-PL" sz="12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551      (57,2%)    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</a:tr>
              <a:tr h="31789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   </a:t>
                      </a:r>
                      <a:r>
                        <a:rPr lang="pl-PL" sz="12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        (7,0%)    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8E8"/>
                    </a:solidFill>
                  </a:tcPr>
                </a:tc>
              </a:tr>
              <a:tr h="31789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           962    </a:t>
                      </a:r>
                      <a:endParaRPr lang="pl-PL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CD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Plany KEJN odnośnie OCENY JN w 2017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104456"/>
          </a:xfrm>
        </p:spPr>
        <p:txBody>
          <a:bodyPr/>
          <a:lstStyle/>
          <a:p>
            <a:r>
              <a:rPr lang="pl-PL" sz="1800" b="1" dirty="0" smtClean="0"/>
              <a:t>1.    Ogólna zasada przeprowadzenia Oceny JN, w tym dobór kryteriów</a:t>
            </a:r>
          </a:p>
          <a:p>
            <a:pPr lvl="1">
              <a:buNone/>
            </a:pPr>
            <a:endParaRPr lang="pl-PL" sz="1800" dirty="0" smtClean="0"/>
          </a:p>
          <a:p>
            <a:r>
              <a:rPr lang="pl-PL" sz="1800" b="1" dirty="0" smtClean="0"/>
              <a:t>2.    Wybrane problemy szczegółowe</a:t>
            </a:r>
          </a:p>
          <a:p>
            <a:pPr>
              <a:buNone/>
            </a:pPr>
            <a:r>
              <a:rPr lang="pl-PL" sz="1800" dirty="0" smtClean="0"/>
              <a:t>	  -    N i No</a:t>
            </a:r>
          </a:p>
          <a:p>
            <a:pPr>
              <a:buNone/>
            </a:pPr>
            <a:r>
              <a:rPr lang="pl-PL" sz="1800" dirty="0" smtClean="0"/>
              <a:t>	</a:t>
            </a:r>
            <a:r>
              <a:rPr lang="pl-PL" sz="1800" dirty="0" smtClean="0"/>
              <a:t>  -    GWO </a:t>
            </a:r>
            <a:r>
              <a:rPr lang="pl-PL" sz="1800" dirty="0" smtClean="0"/>
              <a:t>i jednostki </a:t>
            </a:r>
            <a:r>
              <a:rPr lang="pl-PL" sz="1800" dirty="0" smtClean="0"/>
              <a:t>heterogenne</a:t>
            </a:r>
          </a:p>
          <a:p>
            <a:pPr>
              <a:buNone/>
            </a:pPr>
            <a:r>
              <a:rPr lang="pl-PL" sz="1800" dirty="0" smtClean="0"/>
              <a:t>	</a:t>
            </a:r>
            <a:r>
              <a:rPr lang="pl-PL" sz="1800" dirty="0" smtClean="0"/>
              <a:t>  -    Jednostki referencyjne i porównanie parami</a:t>
            </a:r>
          </a:p>
          <a:p>
            <a:pPr>
              <a:buNone/>
            </a:pPr>
            <a:r>
              <a:rPr lang="pl-PL" sz="1800" dirty="0" smtClean="0"/>
              <a:t>	</a:t>
            </a:r>
            <a:r>
              <a:rPr lang="pl-PL" sz="1800" dirty="0" smtClean="0"/>
              <a:t>  -    Monografie</a:t>
            </a:r>
          </a:p>
          <a:p>
            <a:pPr>
              <a:buNone/>
            </a:pPr>
            <a:r>
              <a:rPr lang="pl-PL" sz="1800" dirty="0" smtClean="0"/>
              <a:t>	  -    Publikacje w czasopismach</a:t>
            </a:r>
          </a:p>
          <a:p>
            <a:pPr lvl="1">
              <a:buFontTx/>
              <a:buChar char="-"/>
            </a:pPr>
            <a:r>
              <a:rPr lang="pl-PL" sz="1800" dirty="0" smtClean="0"/>
              <a:t> Wagi i kryterium IV</a:t>
            </a:r>
          </a:p>
          <a:p>
            <a:pPr lvl="1">
              <a:buFontTx/>
              <a:buChar char="-"/>
            </a:pPr>
            <a:r>
              <a:rPr lang="pl-PL" sz="1800" dirty="0" smtClean="0"/>
              <a:t> Pozycja międzynarodowa</a:t>
            </a:r>
          </a:p>
          <a:p>
            <a:pPr lvl="1">
              <a:buFontTx/>
              <a:buChar char="-"/>
            </a:pPr>
            <a:r>
              <a:rPr lang="pl-PL" sz="1800" dirty="0" smtClean="0"/>
              <a:t> Dorobek artystyczny</a:t>
            </a:r>
          </a:p>
          <a:p>
            <a:pPr lvl="1">
              <a:buFontTx/>
              <a:buChar char="-"/>
            </a:pPr>
            <a:r>
              <a:rPr lang="pl-PL" sz="1800" dirty="0" smtClean="0"/>
              <a:t> Co usunąć i uprościć, a co dołożyć?</a:t>
            </a:r>
          </a:p>
          <a:p>
            <a:pPr>
              <a:buFontTx/>
              <a:buChar char="-"/>
            </a:pPr>
            <a:endParaRPr lang="pl-PL" sz="1800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Kryterium II</a:t>
            </a:r>
            <a:br>
              <a:rPr lang="pl-PL" sz="2400" dirty="0" smtClean="0"/>
            </a:b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196975"/>
          <a:ext cx="8229600" cy="492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Kryterium III</a:t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Wykres 3"/>
          <p:cNvGraphicFramePr/>
          <p:nvPr/>
        </p:nvGraphicFramePr>
        <p:xfrm>
          <a:off x="827584" y="1340768"/>
          <a:ext cx="7416823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Kryterium 4</a:t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Wykres 3"/>
          <p:cNvGraphicFramePr/>
          <p:nvPr/>
        </p:nvGraphicFramePr>
        <p:xfrm>
          <a:off x="1043608" y="1340768"/>
          <a:ext cx="67687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457200" y="6523038"/>
            <a:ext cx="2133600" cy="254000"/>
          </a:xfrm>
          <a:prstGeom prst="rect">
            <a:avLst/>
          </a:prstGeom>
          <a:noFill/>
        </p:spPr>
        <p:txBody>
          <a:bodyPr/>
          <a:lstStyle/>
          <a:p>
            <a:r>
              <a:rPr lang="pl-PL" altLang="en-US">
                <a:latin typeface="Arial" pitchFamily="34" charset="0"/>
                <a:cs typeface="Arial" pitchFamily="34" charset="0"/>
              </a:rPr>
              <a:t>14  października 2013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523038"/>
            <a:ext cx="2895600" cy="268287"/>
          </a:xfrm>
          <a:prstGeom prst="rect">
            <a:avLst/>
          </a:prstGeom>
          <a:noFill/>
        </p:spPr>
        <p:txBody>
          <a:bodyPr/>
          <a:lstStyle/>
          <a:p>
            <a:r>
              <a:rPr lang="pl-PL" altLang="en-US" smtClean="0">
                <a:latin typeface="Arial" pitchFamily="34" charset="0"/>
                <a:cs typeface="Arial" pitchFamily="34" charset="0"/>
              </a:rPr>
              <a:t>Kategoryzacja JN 2013  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507163"/>
            <a:ext cx="2133600" cy="298450"/>
          </a:xfrm>
          <a:prstGeom prst="rect">
            <a:avLst/>
          </a:prstGeom>
          <a:noFill/>
        </p:spPr>
        <p:txBody>
          <a:bodyPr/>
          <a:lstStyle/>
          <a:p>
            <a:fld id="{7BBF12BB-241E-464F-9047-1F898FE2033B}" type="slidenum">
              <a:rPr lang="pl-PL" altLang="en-US">
                <a:latin typeface="Arial" pitchFamily="34" charset="0"/>
                <a:cs typeface="Arial" pitchFamily="34" charset="0"/>
              </a:rPr>
              <a:pPr/>
              <a:t>3</a:t>
            </a:fld>
            <a:endParaRPr lang="pl-PL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457200" y="415925"/>
            <a:ext cx="729615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 eaLnBrk="0" hangingPunct="0"/>
            <a:r>
              <a:rPr lang="pl-PL" sz="3900" b="1">
                <a:solidFill>
                  <a:schemeClr val="tx2"/>
                </a:solidFill>
              </a:rPr>
              <a:t>KEJN – </a:t>
            </a:r>
            <a:r>
              <a:rPr lang="pl-PL" sz="3600" b="1">
                <a:solidFill>
                  <a:schemeClr val="tx2"/>
                </a:solidFill>
              </a:rPr>
              <a:t>Grupy Wspólnej Oceny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27050" y="1781175"/>
            <a:ext cx="8310563" cy="4238625"/>
            <a:chOff x="332" y="1122"/>
            <a:chExt cx="5235" cy="2670"/>
          </a:xfrm>
        </p:grpSpPr>
        <p:sp>
          <p:nvSpPr>
            <p:cNvPr id="7175" name="Rectangle 65"/>
            <p:cNvSpPr>
              <a:spLocks noChangeArrowheads="1"/>
            </p:cNvSpPr>
            <p:nvPr/>
          </p:nvSpPr>
          <p:spPr bwMode="auto">
            <a:xfrm>
              <a:off x="336" y="2011"/>
              <a:ext cx="1929" cy="670"/>
            </a:xfrm>
            <a:prstGeom prst="rect">
              <a:avLst/>
            </a:prstGeom>
            <a:solidFill>
              <a:srgbClr val="000099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775" tIns="0" rIns="67775" bIns="0"/>
            <a:lstStyle/>
            <a:p>
              <a:pPr marL="495300" indent="-495300" algn="l">
                <a:buFont typeface="Calibri" pitchFamily="34" charset="0"/>
                <a:buNone/>
              </a:pPr>
              <a:r>
                <a:rPr lang="pl-PL" sz="2000">
                  <a:solidFill>
                    <a:srgbClr val="FFFF00"/>
                  </a:solidFill>
                  <a:cs typeface="Times New Roman" pitchFamily="18" charset="0"/>
                </a:rPr>
                <a:t> Podstawowe Jednostki </a:t>
              </a:r>
            </a:p>
            <a:p>
              <a:pPr marL="495300" indent="-495300" algn="l">
                <a:buFont typeface="Calibri" pitchFamily="34" charset="0"/>
                <a:buNone/>
              </a:pPr>
              <a:r>
                <a:rPr lang="pl-PL" sz="2000">
                  <a:solidFill>
                    <a:srgbClr val="FFFF00"/>
                  </a:solidFill>
                  <a:cs typeface="Times New Roman" pitchFamily="18" charset="0"/>
                </a:rPr>
                <a:t> Organizacyjne Szkó</a:t>
              </a:r>
              <a:r>
                <a:rPr lang="pl-PL" sz="2000">
                  <a:solidFill>
                    <a:srgbClr val="FFFF00"/>
                  </a:solidFill>
                </a:rPr>
                <a:t>ł</a:t>
              </a:r>
              <a:endParaRPr lang="pl-PL" sz="2000">
                <a:solidFill>
                  <a:srgbClr val="FFFF00"/>
                </a:solidFill>
                <a:cs typeface="Times New Roman" pitchFamily="18" charset="0"/>
              </a:endParaRPr>
            </a:p>
            <a:p>
              <a:pPr marL="495300" indent="-495300" algn="l">
                <a:buFont typeface="Calibri" pitchFamily="34" charset="0"/>
                <a:buNone/>
              </a:pPr>
              <a:r>
                <a:rPr lang="pl-PL" sz="2000">
                  <a:solidFill>
                    <a:srgbClr val="FFFF00"/>
                  </a:solidFill>
                  <a:cs typeface="Times New Roman" pitchFamily="18" charset="0"/>
                </a:rPr>
                <a:t> Wy</a:t>
              </a:r>
              <a:r>
                <a:rPr lang="pl-PL" sz="2000">
                  <a:solidFill>
                    <a:srgbClr val="FFFF00"/>
                  </a:solidFill>
                </a:rPr>
                <a:t>ż</a:t>
              </a:r>
              <a:r>
                <a:rPr lang="pl-PL" sz="2000">
                  <a:solidFill>
                    <a:srgbClr val="FFFF00"/>
                  </a:solidFill>
                  <a:cs typeface="Times New Roman" pitchFamily="18" charset="0"/>
                </a:rPr>
                <a:t>szych</a:t>
              </a:r>
            </a:p>
          </p:txBody>
        </p:sp>
        <p:sp>
          <p:nvSpPr>
            <p:cNvPr id="7176" name="Rectangle 56"/>
            <p:cNvSpPr>
              <a:spLocks noChangeArrowheads="1"/>
            </p:cNvSpPr>
            <p:nvPr/>
          </p:nvSpPr>
          <p:spPr bwMode="auto">
            <a:xfrm>
              <a:off x="335" y="1432"/>
              <a:ext cx="1382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100">
                <a:cs typeface="Times New Roman" pitchFamily="18" charset="0"/>
              </a:endParaRPr>
            </a:p>
          </p:txBody>
        </p:sp>
        <p:sp>
          <p:nvSpPr>
            <p:cNvPr id="7177" name="Rectangle 57"/>
            <p:cNvSpPr>
              <a:spLocks noChangeArrowheads="1"/>
            </p:cNvSpPr>
            <p:nvPr/>
          </p:nvSpPr>
          <p:spPr bwMode="auto">
            <a:xfrm>
              <a:off x="1717" y="1432"/>
              <a:ext cx="70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100">
                <a:cs typeface="Times New Roman" pitchFamily="18" charset="0"/>
              </a:endParaRPr>
            </a:p>
          </p:txBody>
        </p:sp>
        <p:sp>
          <p:nvSpPr>
            <p:cNvPr id="7178" name="Rectangle 58"/>
            <p:cNvSpPr>
              <a:spLocks noChangeArrowheads="1"/>
            </p:cNvSpPr>
            <p:nvPr/>
          </p:nvSpPr>
          <p:spPr bwMode="auto">
            <a:xfrm>
              <a:off x="2234" y="1122"/>
              <a:ext cx="3333" cy="494"/>
            </a:xfrm>
            <a:prstGeom prst="rect">
              <a:avLst/>
            </a:prstGeom>
            <a:solidFill>
              <a:srgbClr val="CC99FF"/>
            </a:solidFill>
            <a:ln w="12700">
              <a:noFill/>
              <a:miter lim="800000"/>
              <a:headEnd/>
              <a:tailEnd/>
            </a:ln>
          </p:spPr>
          <p:txBody>
            <a:bodyPr lIns="67775" tIns="0" rIns="67775" bIns="0" anchor="ctr"/>
            <a:lstStyle/>
            <a:p>
              <a:pPr>
                <a:lnSpc>
                  <a:spcPct val="115000"/>
                </a:lnSpc>
              </a:pPr>
              <a:r>
                <a:rPr lang="pl-PL" sz="2000" b="1">
                  <a:cs typeface="Times New Roman" pitchFamily="18" charset="0"/>
                </a:rPr>
                <a:t>Grupa Nauk</a:t>
              </a:r>
              <a:endParaRPr lang="pl-PL" sz="2000">
                <a:cs typeface="Times New Roman" pitchFamily="18" charset="0"/>
              </a:endParaRPr>
            </a:p>
          </p:txBody>
        </p:sp>
        <p:sp>
          <p:nvSpPr>
            <p:cNvPr id="7179" name="Rectangle 59"/>
            <p:cNvSpPr>
              <a:spLocks noChangeArrowheads="1"/>
            </p:cNvSpPr>
            <p:nvPr/>
          </p:nvSpPr>
          <p:spPr bwMode="auto">
            <a:xfrm>
              <a:off x="335" y="1616"/>
              <a:ext cx="1949" cy="401"/>
            </a:xfrm>
            <a:prstGeom prst="rect">
              <a:avLst/>
            </a:prstGeom>
            <a:solidFill>
              <a:srgbClr val="000099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r>
                <a:rPr lang="pl-PL" sz="1800" b="1">
                  <a:solidFill>
                    <a:srgbClr val="FFFF00"/>
                  </a:solidFill>
                  <a:cs typeface="Times New Roman" pitchFamily="18" charset="0"/>
                </a:rPr>
                <a:t>Rodzaj Jednostki</a:t>
              </a:r>
            </a:p>
          </p:txBody>
        </p:sp>
        <p:sp>
          <p:nvSpPr>
            <p:cNvPr id="7180" name="Rectangle 61"/>
            <p:cNvSpPr>
              <a:spLocks noChangeArrowheads="1"/>
            </p:cNvSpPr>
            <p:nvPr/>
          </p:nvSpPr>
          <p:spPr bwMode="auto">
            <a:xfrm>
              <a:off x="2244" y="1616"/>
              <a:ext cx="936" cy="401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>
                <a:lnSpc>
                  <a:spcPct val="115000"/>
                </a:lnSpc>
              </a:pPr>
              <a:r>
                <a:rPr lang="pl-PL" sz="1400" b="1">
                  <a:cs typeface="Times New Roman" pitchFamily="18" charset="0"/>
                </a:rPr>
                <a:t>Humanistyczne i Spo</a:t>
              </a:r>
              <a:r>
                <a:rPr lang="pl-PL" sz="1400" b="1"/>
                <a:t>ł</a:t>
              </a:r>
              <a:r>
                <a:rPr lang="pl-PL" sz="1400" b="1">
                  <a:cs typeface="Times New Roman" pitchFamily="18" charset="0"/>
                </a:rPr>
                <a:t>eczne</a:t>
              </a:r>
            </a:p>
          </p:txBody>
        </p:sp>
        <p:sp>
          <p:nvSpPr>
            <p:cNvPr id="7181" name="Rectangle 62"/>
            <p:cNvSpPr>
              <a:spLocks noChangeArrowheads="1"/>
            </p:cNvSpPr>
            <p:nvPr/>
          </p:nvSpPr>
          <p:spPr bwMode="auto">
            <a:xfrm>
              <a:off x="3177" y="1616"/>
              <a:ext cx="800" cy="401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>
                <a:lnSpc>
                  <a:spcPct val="115000"/>
                </a:lnSpc>
              </a:pPr>
              <a:r>
                <a:rPr lang="pl-PL" sz="1400" b="1"/>
                <a:t>Ś</a:t>
              </a:r>
              <a:r>
                <a:rPr lang="pl-PL" sz="1400" b="1">
                  <a:cs typeface="Times New Roman" pitchFamily="18" charset="0"/>
                </a:rPr>
                <a:t>cis</a:t>
              </a:r>
              <a:r>
                <a:rPr lang="pl-PL" sz="1400" b="1"/>
                <a:t>ł</a:t>
              </a:r>
              <a:r>
                <a:rPr lang="pl-PL" sz="1400" b="1">
                  <a:cs typeface="Times New Roman" pitchFamily="18" charset="0"/>
                </a:rPr>
                <a:t>e</a:t>
              </a:r>
            </a:p>
            <a:p>
              <a:pPr>
                <a:lnSpc>
                  <a:spcPct val="115000"/>
                </a:lnSpc>
              </a:pPr>
              <a:r>
                <a:rPr lang="pl-PL" sz="1400" b="1">
                  <a:cs typeface="Times New Roman" pitchFamily="18" charset="0"/>
                </a:rPr>
                <a:t>i In</a:t>
              </a:r>
              <a:r>
                <a:rPr lang="pl-PL" sz="1400" b="1"/>
                <a:t>ż</a:t>
              </a:r>
              <a:r>
                <a:rPr lang="pl-PL" sz="1400" b="1">
                  <a:cs typeface="Times New Roman" pitchFamily="18" charset="0"/>
                </a:rPr>
                <a:t>ynierskie</a:t>
              </a:r>
            </a:p>
          </p:txBody>
        </p:sp>
        <p:sp>
          <p:nvSpPr>
            <p:cNvPr id="7182" name="Rectangle 63"/>
            <p:cNvSpPr>
              <a:spLocks noChangeArrowheads="1"/>
            </p:cNvSpPr>
            <p:nvPr/>
          </p:nvSpPr>
          <p:spPr bwMode="auto">
            <a:xfrm>
              <a:off x="3977" y="1616"/>
              <a:ext cx="771" cy="401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>
                <a:lnSpc>
                  <a:spcPct val="115000"/>
                </a:lnSpc>
              </a:pPr>
              <a:r>
                <a:rPr lang="pl-PL" sz="1400" b="1">
                  <a:cs typeface="Times New Roman" pitchFamily="18" charset="0"/>
                </a:rPr>
                <a:t>o </a:t>
              </a:r>
              <a:r>
                <a:rPr lang="pl-PL" sz="1400" b="1"/>
                <a:t>Ż</a:t>
              </a:r>
              <a:r>
                <a:rPr lang="pl-PL" sz="1400" b="1">
                  <a:cs typeface="Times New Roman" pitchFamily="18" charset="0"/>
                </a:rPr>
                <a:t>yciu</a:t>
              </a:r>
            </a:p>
          </p:txBody>
        </p:sp>
        <p:sp>
          <p:nvSpPr>
            <p:cNvPr id="7183" name="Rectangle 64"/>
            <p:cNvSpPr>
              <a:spLocks noChangeArrowheads="1"/>
            </p:cNvSpPr>
            <p:nvPr/>
          </p:nvSpPr>
          <p:spPr bwMode="auto">
            <a:xfrm>
              <a:off x="4748" y="1616"/>
              <a:ext cx="813" cy="401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r>
                <a:rPr lang="pl-PL" sz="1400" b="1">
                  <a:cs typeface="Times New Roman" pitchFamily="18" charset="0"/>
                </a:rPr>
                <a:t>o Sztuce</a:t>
              </a:r>
            </a:p>
            <a:p>
              <a:r>
                <a:rPr lang="pl-PL" sz="1400" b="1">
                  <a:cs typeface="Times New Roman" pitchFamily="18" charset="0"/>
                </a:rPr>
                <a:t>i Twórczo</a:t>
              </a:r>
              <a:r>
                <a:rPr lang="pl-PL" sz="1400" b="1"/>
                <a:t>ś</a:t>
              </a:r>
              <a:r>
                <a:rPr lang="pl-PL" sz="1400" b="1">
                  <a:cs typeface="Times New Roman" pitchFamily="18" charset="0"/>
                </a:rPr>
                <a:t>ci Artystycznej</a:t>
              </a:r>
            </a:p>
          </p:txBody>
        </p:sp>
        <p:sp>
          <p:nvSpPr>
            <p:cNvPr id="7184" name="Rectangle 67"/>
            <p:cNvSpPr>
              <a:spLocks noChangeArrowheads="1"/>
            </p:cNvSpPr>
            <p:nvPr/>
          </p:nvSpPr>
          <p:spPr bwMode="auto">
            <a:xfrm>
              <a:off x="2270" y="2008"/>
              <a:ext cx="933" cy="67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000">
                <a:cs typeface="Times New Roman" pitchFamily="18" charset="0"/>
              </a:endParaRPr>
            </a:p>
            <a:p>
              <a:pPr algn="l">
                <a:lnSpc>
                  <a:spcPct val="115000"/>
                </a:lnSpc>
              </a:pPr>
              <a:endParaRPr lang="pl-PL" sz="1000"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pl-PL" sz="2000">
                  <a:cs typeface="Times New Roman" pitchFamily="18" charset="0"/>
                </a:rPr>
                <a:t>6 </a:t>
              </a:r>
              <a:r>
                <a:rPr lang="pl-PL" sz="1400">
                  <a:cs typeface="Times New Roman" pitchFamily="18" charset="0"/>
                </a:rPr>
                <a:t> </a:t>
              </a:r>
            </a:p>
          </p:txBody>
        </p:sp>
        <p:sp>
          <p:nvSpPr>
            <p:cNvPr id="7185" name="Rectangle 68"/>
            <p:cNvSpPr>
              <a:spLocks noChangeArrowheads="1"/>
            </p:cNvSpPr>
            <p:nvPr/>
          </p:nvSpPr>
          <p:spPr bwMode="auto">
            <a:xfrm>
              <a:off x="3177" y="2017"/>
              <a:ext cx="800" cy="670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000">
                <a:cs typeface="Times New Roman" pitchFamily="18" charset="0"/>
              </a:endParaRPr>
            </a:p>
            <a:p>
              <a:pPr algn="l">
                <a:lnSpc>
                  <a:spcPct val="115000"/>
                </a:lnSpc>
              </a:pPr>
              <a:endParaRPr lang="pl-PL" sz="1000"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pl-PL" sz="2000">
                  <a:cs typeface="Times New Roman" pitchFamily="18" charset="0"/>
                </a:rPr>
                <a:t>8</a:t>
              </a:r>
            </a:p>
            <a:p>
              <a:pPr>
                <a:lnSpc>
                  <a:spcPct val="115000"/>
                </a:lnSpc>
              </a:pPr>
              <a:endParaRPr lang="pl-PL" sz="2000">
                <a:cs typeface="Times New Roman" pitchFamily="18" charset="0"/>
              </a:endParaRPr>
            </a:p>
          </p:txBody>
        </p:sp>
        <p:sp>
          <p:nvSpPr>
            <p:cNvPr id="7186" name="Rectangle 69"/>
            <p:cNvSpPr>
              <a:spLocks noChangeArrowheads="1"/>
            </p:cNvSpPr>
            <p:nvPr/>
          </p:nvSpPr>
          <p:spPr bwMode="auto">
            <a:xfrm>
              <a:off x="3977" y="2017"/>
              <a:ext cx="771" cy="670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000">
                <a:cs typeface="Times New Roman" pitchFamily="18" charset="0"/>
              </a:endParaRPr>
            </a:p>
            <a:p>
              <a:pPr algn="l">
                <a:lnSpc>
                  <a:spcPct val="115000"/>
                </a:lnSpc>
              </a:pPr>
              <a:endParaRPr lang="pl-PL" sz="1200"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pl-PL" sz="2000">
                  <a:cs typeface="Times New Roman" pitchFamily="18" charset="0"/>
                </a:rPr>
                <a:t>  4  </a:t>
              </a:r>
              <a:endParaRPr lang="pl-PL" sz="1200">
                <a:cs typeface="Times New Roman" pitchFamily="18" charset="0"/>
              </a:endParaRPr>
            </a:p>
          </p:txBody>
        </p:sp>
        <p:sp>
          <p:nvSpPr>
            <p:cNvPr id="7187" name="Rectangle 70"/>
            <p:cNvSpPr>
              <a:spLocks noChangeArrowheads="1"/>
            </p:cNvSpPr>
            <p:nvPr/>
          </p:nvSpPr>
          <p:spPr bwMode="auto">
            <a:xfrm>
              <a:off x="4748" y="2017"/>
              <a:ext cx="813" cy="670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000">
                <a:cs typeface="Times New Roman" pitchFamily="18" charset="0"/>
              </a:endParaRPr>
            </a:p>
            <a:p>
              <a:pPr algn="l">
                <a:lnSpc>
                  <a:spcPct val="115000"/>
                </a:lnSpc>
              </a:pPr>
              <a:endParaRPr lang="pl-PL" sz="1000"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pl-PL" sz="1400">
                  <a:cs typeface="Times New Roman" pitchFamily="18" charset="0"/>
                </a:rPr>
                <a:t>  </a:t>
              </a:r>
              <a:r>
                <a:rPr lang="pl-PL" sz="2000">
                  <a:cs typeface="Times New Roman" pitchFamily="18" charset="0"/>
                </a:rPr>
                <a:t>3</a:t>
              </a:r>
            </a:p>
          </p:txBody>
        </p:sp>
        <p:sp>
          <p:nvSpPr>
            <p:cNvPr id="7188" name="Rectangle 71"/>
            <p:cNvSpPr>
              <a:spLocks noChangeArrowheads="1"/>
            </p:cNvSpPr>
            <p:nvPr/>
          </p:nvSpPr>
          <p:spPr bwMode="auto">
            <a:xfrm>
              <a:off x="335" y="2687"/>
              <a:ext cx="1915" cy="552"/>
            </a:xfrm>
            <a:prstGeom prst="rect">
              <a:avLst/>
            </a:prstGeom>
            <a:solidFill>
              <a:srgbClr val="000099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775" tIns="0" rIns="67775" bIns="0"/>
            <a:lstStyle/>
            <a:p>
              <a:pPr marL="533400" indent="-533400" algn="l">
                <a:buFont typeface="Calibri" pitchFamily="34" charset="0"/>
                <a:buNone/>
              </a:pPr>
              <a:r>
                <a:rPr lang="pl-PL" sz="2000">
                  <a:solidFill>
                    <a:srgbClr val="FFFF00"/>
                  </a:solidFill>
                  <a:cs typeface="Times New Roman" pitchFamily="18" charset="0"/>
                </a:rPr>
                <a:t> Instytuty Polskiej </a:t>
              </a:r>
            </a:p>
            <a:p>
              <a:pPr marL="533400" indent="-533400" algn="l">
                <a:buFont typeface="Calibri" pitchFamily="34" charset="0"/>
                <a:buNone/>
              </a:pPr>
              <a:r>
                <a:rPr lang="pl-PL" sz="2000">
                  <a:solidFill>
                    <a:srgbClr val="FFFF00"/>
                  </a:solidFill>
                  <a:cs typeface="Times New Roman" pitchFamily="18" charset="0"/>
                </a:rPr>
                <a:t> Akademii Nauk</a:t>
              </a:r>
            </a:p>
          </p:txBody>
        </p:sp>
        <p:sp>
          <p:nvSpPr>
            <p:cNvPr id="7189" name="Rectangle 73"/>
            <p:cNvSpPr>
              <a:spLocks noChangeArrowheads="1"/>
            </p:cNvSpPr>
            <p:nvPr/>
          </p:nvSpPr>
          <p:spPr bwMode="auto">
            <a:xfrm>
              <a:off x="2244" y="2687"/>
              <a:ext cx="933" cy="55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r>
                <a:rPr lang="pl-PL" sz="1200">
                  <a:cs typeface="Times New Roman" pitchFamily="18" charset="0"/>
                </a:rPr>
                <a:t>  </a:t>
              </a:r>
            </a:p>
          </p:txBody>
        </p:sp>
        <p:sp>
          <p:nvSpPr>
            <p:cNvPr id="7190" name="Rectangle 74"/>
            <p:cNvSpPr>
              <a:spLocks noChangeArrowheads="1"/>
            </p:cNvSpPr>
            <p:nvPr/>
          </p:nvSpPr>
          <p:spPr bwMode="auto">
            <a:xfrm>
              <a:off x="3177" y="2687"/>
              <a:ext cx="800" cy="55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400">
                <a:cs typeface="Times New Roman" pitchFamily="18" charset="0"/>
              </a:endParaRPr>
            </a:p>
          </p:txBody>
        </p:sp>
        <p:sp>
          <p:nvSpPr>
            <p:cNvPr id="7191" name="Rectangle 75"/>
            <p:cNvSpPr>
              <a:spLocks noChangeArrowheads="1"/>
            </p:cNvSpPr>
            <p:nvPr/>
          </p:nvSpPr>
          <p:spPr bwMode="auto">
            <a:xfrm>
              <a:off x="3977" y="2687"/>
              <a:ext cx="771" cy="552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400">
                <a:cs typeface="Times New Roman" pitchFamily="18" charset="0"/>
              </a:endParaRPr>
            </a:p>
          </p:txBody>
        </p:sp>
        <p:sp>
          <p:nvSpPr>
            <p:cNvPr id="7192" name="Rectangle 76"/>
            <p:cNvSpPr>
              <a:spLocks noChangeArrowheads="1"/>
            </p:cNvSpPr>
            <p:nvPr/>
          </p:nvSpPr>
          <p:spPr bwMode="auto">
            <a:xfrm>
              <a:off x="4748" y="2687"/>
              <a:ext cx="813" cy="552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2000">
                <a:cs typeface="Times New Roman" pitchFamily="18" charset="0"/>
              </a:endParaRPr>
            </a:p>
            <a:p>
              <a:pPr algn="l">
                <a:lnSpc>
                  <a:spcPct val="115000"/>
                </a:lnSpc>
              </a:pPr>
              <a:r>
                <a:rPr lang="pl-PL" sz="2000">
                  <a:cs typeface="Times New Roman" pitchFamily="18" charset="0"/>
                </a:rPr>
                <a:t>       1</a:t>
              </a:r>
            </a:p>
          </p:txBody>
        </p:sp>
        <p:sp>
          <p:nvSpPr>
            <p:cNvPr id="7193" name="Rectangle 77"/>
            <p:cNvSpPr>
              <a:spLocks noChangeArrowheads="1"/>
            </p:cNvSpPr>
            <p:nvPr/>
          </p:nvSpPr>
          <p:spPr bwMode="auto">
            <a:xfrm>
              <a:off x="335" y="3239"/>
              <a:ext cx="1927" cy="552"/>
            </a:xfrm>
            <a:prstGeom prst="rect">
              <a:avLst/>
            </a:prstGeom>
            <a:solidFill>
              <a:srgbClr val="000099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775" tIns="0" rIns="67775" bIns="0"/>
            <a:lstStyle/>
            <a:p>
              <a:pPr marL="342900" indent="-3429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2000">
                  <a:solidFill>
                    <a:srgbClr val="FFFF00"/>
                  </a:solidFill>
                  <a:cs typeface="Times New Roman" pitchFamily="18" charset="0"/>
                </a:rPr>
                <a:t> Instytuty Badawcze </a:t>
              </a:r>
            </a:p>
            <a:p>
              <a:pPr marL="342900" indent="-3429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2000">
                  <a:solidFill>
                    <a:srgbClr val="FFFF00"/>
                  </a:solidFill>
                  <a:cs typeface="Times New Roman" pitchFamily="18" charset="0"/>
                </a:rPr>
                <a:t>(Inne)</a:t>
              </a:r>
            </a:p>
          </p:txBody>
        </p:sp>
        <p:sp>
          <p:nvSpPr>
            <p:cNvPr id="7194" name="Rectangle 79"/>
            <p:cNvSpPr>
              <a:spLocks noChangeArrowheads="1"/>
            </p:cNvSpPr>
            <p:nvPr/>
          </p:nvSpPr>
          <p:spPr bwMode="auto">
            <a:xfrm>
              <a:off x="2244" y="3239"/>
              <a:ext cx="933" cy="55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r>
                <a:rPr lang="pl-PL" sz="2000">
                  <a:cs typeface="Times New Roman" pitchFamily="18" charset="0"/>
                </a:rPr>
                <a:t>       </a:t>
              </a:r>
            </a:p>
            <a:p>
              <a:pPr algn="l">
                <a:lnSpc>
                  <a:spcPct val="115000"/>
                </a:lnSpc>
              </a:pPr>
              <a:r>
                <a:rPr lang="pl-PL" sz="2000">
                  <a:cs typeface="Times New Roman" pitchFamily="18" charset="0"/>
                </a:rPr>
                <a:t>       3 (2)</a:t>
              </a:r>
            </a:p>
          </p:txBody>
        </p:sp>
        <p:sp>
          <p:nvSpPr>
            <p:cNvPr id="7195" name="Rectangle 80"/>
            <p:cNvSpPr>
              <a:spLocks noChangeArrowheads="1"/>
            </p:cNvSpPr>
            <p:nvPr/>
          </p:nvSpPr>
          <p:spPr bwMode="auto">
            <a:xfrm>
              <a:off x="3177" y="3239"/>
              <a:ext cx="800" cy="55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400">
                <a:cs typeface="Times New Roman" pitchFamily="18" charset="0"/>
              </a:endParaRPr>
            </a:p>
          </p:txBody>
        </p:sp>
        <p:sp>
          <p:nvSpPr>
            <p:cNvPr id="7196" name="Rectangle 81"/>
            <p:cNvSpPr>
              <a:spLocks noChangeArrowheads="1"/>
            </p:cNvSpPr>
            <p:nvPr/>
          </p:nvSpPr>
          <p:spPr bwMode="auto">
            <a:xfrm>
              <a:off x="3977" y="3239"/>
              <a:ext cx="771" cy="552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400">
                <a:cs typeface="Times New Roman" pitchFamily="18" charset="0"/>
              </a:endParaRPr>
            </a:p>
          </p:txBody>
        </p:sp>
        <p:sp>
          <p:nvSpPr>
            <p:cNvPr id="7197" name="Rectangle 82"/>
            <p:cNvSpPr>
              <a:spLocks noChangeArrowheads="1"/>
            </p:cNvSpPr>
            <p:nvPr/>
          </p:nvSpPr>
          <p:spPr bwMode="auto">
            <a:xfrm>
              <a:off x="4748" y="3239"/>
              <a:ext cx="813" cy="552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2000">
                <a:cs typeface="Times New Roman" pitchFamily="18" charset="0"/>
              </a:endParaRPr>
            </a:p>
            <a:p>
              <a:pPr algn="l">
                <a:lnSpc>
                  <a:spcPct val="115000"/>
                </a:lnSpc>
              </a:pPr>
              <a:r>
                <a:rPr lang="pl-PL" sz="2000">
                  <a:cs typeface="Times New Roman" pitchFamily="18" charset="0"/>
                </a:rPr>
                <a:t>      0(1)</a:t>
              </a:r>
            </a:p>
          </p:txBody>
        </p:sp>
        <p:sp>
          <p:nvSpPr>
            <p:cNvPr id="7198" name="Line 94"/>
            <p:cNvSpPr>
              <a:spLocks noChangeShapeType="1"/>
            </p:cNvSpPr>
            <p:nvPr/>
          </p:nvSpPr>
          <p:spPr bwMode="auto">
            <a:xfrm>
              <a:off x="335" y="1616"/>
              <a:ext cx="522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199" name="Line 96"/>
            <p:cNvSpPr>
              <a:spLocks noChangeShapeType="1"/>
            </p:cNvSpPr>
            <p:nvPr/>
          </p:nvSpPr>
          <p:spPr bwMode="auto">
            <a:xfrm>
              <a:off x="335" y="2683"/>
              <a:ext cx="522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200" name="Line 97"/>
            <p:cNvSpPr>
              <a:spLocks noChangeShapeType="1"/>
            </p:cNvSpPr>
            <p:nvPr/>
          </p:nvSpPr>
          <p:spPr bwMode="auto">
            <a:xfrm>
              <a:off x="335" y="3239"/>
              <a:ext cx="522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201" name="Line 102"/>
            <p:cNvSpPr>
              <a:spLocks noChangeShapeType="1"/>
            </p:cNvSpPr>
            <p:nvPr/>
          </p:nvSpPr>
          <p:spPr bwMode="auto">
            <a:xfrm>
              <a:off x="337" y="3792"/>
              <a:ext cx="522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202" name="pole tekstowe 56"/>
            <p:cNvSpPr txBox="1">
              <a:spLocks noChangeArrowheads="1"/>
            </p:cNvSpPr>
            <p:nvPr/>
          </p:nvSpPr>
          <p:spPr bwMode="auto">
            <a:xfrm>
              <a:off x="2456" y="2856"/>
              <a:ext cx="38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2000"/>
                <a:t>    5</a:t>
              </a:r>
            </a:p>
          </p:txBody>
        </p:sp>
        <p:sp>
          <p:nvSpPr>
            <p:cNvPr id="7203" name="Prostokąt 58"/>
            <p:cNvSpPr>
              <a:spLocks noChangeArrowheads="1"/>
            </p:cNvSpPr>
            <p:nvPr/>
          </p:nvSpPr>
          <p:spPr bwMode="auto">
            <a:xfrm>
              <a:off x="3365" y="2861"/>
              <a:ext cx="33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2000"/>
                <a:t>   8</a:t>
              </a:r>
            </a:p>
          </p:txBody>
        </p:sp>
        <p:sp>
          <p:nvSpPr>
            <p:cNvPr id="7204" name="Prostokąt 59"/>
            <p:cNvSpPr>
              <a:spLocks noChangeArrowheads="1"/>
            </p:cNvSpPr>
            <p:nvPr/>
          </p:nvSpPr>
          <p:spPr bwMode="auto">
            <a:xfrm>
              <a:off x="3497" y="3401"/>
              <a:ext cx="44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2000"/>
                <a:t>6 (6)</a:t>
              </a:r>
            </a:p>
          </p:txBody>
        </p:sp>
        <p:sp>
          <p:nvSpPr>
            <p:cNvPr id="7205" name="Prostokąt 60"/>
            <p:cNvSpPr>
              <a:spLocks noChangeArrowheads="1"/>
            </p:cNvSpPr>
            <p:nvPr/>
          </p:nvSpPr>
          <p:spPr bwMode="auto">
            <a:xfrm>
              <a:off x="4038" y="2861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pl-PL" sz="2000"/>
                <a:t>      2  </a:t>
              </a:r>
              <a:endParaRPr lang="pl-PL" sz="1200"/>
            </a:p>
          </p:txBody>
        </p:sp>
        <p:sp>
          <p:nvSpPr>
            <p:cNvPr id="7206" name="Prostokąt 61"/>
            <p:cNvSpPr>
              <a:spLocks noChangeArrowheads="1"/>
            </p:cNvSpPr>
            <p:nvPr/>
          </p:nvSpPr>
          <p:spPr bwMode="auto">
            <a:xfrm>
              <a:off x="4038" y="3418"/>
              <a:ext cx="7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pl-PL" sz="2000"/>
                <a:t>      3 (2)</a:t>
              </a:r>
              <a:endParaRPr lang="pl-PL" sz="1200"/>
            </a:p>
          </p:txBody>
        </p:sp>
        <p:sp>
          <p:nvSpPr>
            <p:cNvPr id="7207" name="Line 96"/>
            <p:cNvSpPr>
              <a:spLocks noChangeShapeType="1"/>
            </p:cNvSpPr>
            <p:nvPr/>
          </p:nvSpPr>
          <p:spPr bwMode="auto">
            <a:xfrm>
              <a:off x="338" y="2018"/>
              <a:ext cx="5226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208" name="Line 45"/>
            <p:cNvSpPr>
              <a:spLocks noChangeShapeType="1"/>
            </p:cNvSpPr>
            <p:nvPr/>
          </p:nvSpPr>
          <p:spPr bwMode="auto">
            <a:xfrm flipH="1">
              <a:off x="332" y="1612"/>
              <a:ext cx="4" cy="21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09" name="Line 46"/>
            <p:cNvSpPr>
              <a:spLocks noChangeShapeType="1"/>
            </p:cNvSpPr>
            <p:nvPr/>
          </p:nvSpPr>
          <p:spPr bwMode="auto">
            <a:xfrm flipH="1">
              <a:off x="5557" y="1611"/>
              <a:ext cx="4" cy="21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daty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pl-PL">
                <a:latin typeface="Arial" pitchFamily="34" charset="0"/>
                <a:cs typeface="Arial" pitchFamily="34" charset="0"/>
              </a:rPr>
              <a:t>14  października 2013</a:t>
            </a:r>
            <a:endParaRPr lang="pl-PL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Symbol zastępczy stopki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l-PL" altLang="en-US" smtClean="0">
                <a:latin typeface="Arial" pitchFamily="34" charset="0"/>
                <a:cs typeface="Arial" pitchFamily="34" charset="0"/>
              </a:rPr>
              <a:t>Kategoryzacja JN 2013  </a:t>
            </a:r>
          </a:p>
        </p:txBody>
      </p:sp>
      <p:sp>
        <p:nvSpPr>
          <p:cNvPr id="9220" name="Symbol zastępczy numeru slajd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C5FB09-CB0F-4910-AC32-E12E37FC5349}" type="slidenum">
              <a:rPr lang="pl-PL" altLang="en-US">
                <a:latin typeface="Arial" pitchFamily="34" charset="0"/>
                <a:cs typeface="Arial" pitchFamily="34" charset="0"/>
              </a:rPr>
              <a:pPr/>
              <a:t>4</a:t>
            </a:fld>
            <a:endParaRPr lang="pl-PL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520700" y="1778000"/>
            <a:ext cx="8242300" cy="4683125"/>
            <a:chOff x="328" y="1096"/>
            <a:chExt cx="5192" cy="2950"/>
          </a:xfrm>
        </p:grpSpPr>
        <p:sp>
          <p:nvSpPr>
            <p:cNvPr id="9223" name="Rectangle 29"/>
            <p:cNvSpPr>
              <a:spLocks noChangeArrowheads="1"/>
            </p:cNvSpPr>
            <p:nvPr/>
          </p:nvSpPr>
          <p:spPr bwMode="auto">
            <a:xfrm>
              <a:off x="4584" y="3457"/>
              <a:ext cx="936" cy="589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Nagrody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Konferencje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Popularyzacja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Specjalne</a:t>
              </a:r>
              <a:endParaRPr lang="en-US" sz="1400"/>
            </a:p>
          </p:txBody>
        </p:sp>
        <p:sp>
          <p:nvSpPr>
            <p:cNvPr id="9224" name="Rectangle 28"/>
            <p:cNvSpPr>
              <a:spLocks noChangeArrowheads="1"/>
            </p:cNvSpPr>
            <p:nvPr/>
          </p:nvSpPr>
          <p:spPr bwMode="auto">
            <a:xfrm>
              <a:off x="3612" y="3457"/>
              <a:ext cx="972" cy="589"/>
            </a:xfrm>
            <a:prstGeom prst="rect">
              <a:avLst/>
            </a:prstGeom>
            <a:solidFill>
              <a:srgbClr val="CCFF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Nagrody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Konferencje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Popularyzacja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Specjalne</a:t>
              </a:r>
              <a:endParaRPr lang="en-US" sz="1400"/>
            </a:p>
          </p:txBody>
        </p:sp>
        <p:sp>
          <p:nvSpPr>
            <p:cNvPr id="9225" name="Rectangle 27"/>
            <p:cNvSpPr>
              <a:spLocks noChangeArrowheads="1"/>
            </p:cNvSpPr>
            <p:nvPr/>
          </p:nvSpPr>
          <p:spPr bwMode="auto">
            <a:xfrm>
              <a:off x="2652" y="3457"/>
              <a:ext cx="960" cy="589"/>
            </a:xfrm>
            <a:prstGeom prst="rect">
              <a:avLst/>
            </a:prstGeom>
            <a:solidFill>
              <a:srgbClr val="99CCFF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Nagrody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Konferencje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Popularyzacja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Specjalne</a:t>
              </a:r>
              <a:endParaRPr lang="en-US" sz="1400"/>
            </a:p>
          </p:txBody>
        </p:sp>
        <p:sp>
          <p:nvSpPr>
            <p:cNvPr id="9226" name="Rectangle 26"/>
            <p:cNvSpPr>
              <a:spLocks noChangeArrowheads="1"/>
            </p:cNvSpPr>
            <p:nvPr/>
          </p:nvSpPr>
          <p:spPr bwMode="auto">
            <a:xfrm>
              <a:off x="1680" y="3457"/>
              <a:ext cx="972" cy="589"/>
            </a:xfrm>
            <a:prstGeom prst="rect">
              <a:avLst/>
            </a:prstGeom>
            <a:solidFill>
              <a:srgbClr val="FFFF99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Nagrody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Konferencje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Popularyzacja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Specjalne</a:t>
              </a:r>
              <a:endParaRPr lang="en-US" sz="1400"/>
            </a:p>
          </p:txBody>
        </p:sp>
        <p:sp>
          <p:nvSpPr>
            <p:cNvPr id="9227" name="Rectangle 25"/>
            <p:cNvSpPr>
              <a:spLocks noChangeArrowheads="1"/>
            </p:cNvSpPr>
            <p:nvPr/>
          </p:nvSpPr>
          <p:spPr bwMode="auto">
            <a:xfrm>
              <a:off x="336" y="3457"/>
              <a:ext cx="1344" cy="589"/>
            </a:xfrm>
            <a:prstGeom prst="rect">
              <a:avLst/>
            </a:prstGeom>
            <a:solidFill>
              <a:srgbClr val="0033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pl-PL" sz="2600"/>
            </a:p>
          </p:txBody>
        </p:sp>
        <p:sp>
          <p:nvSpPr>
            <p:cNvPr id="9228" name="Rectangle 24"/>
            <p:cNvSpPr>
              <a:spLocks noChangeArrowheads="1"/>
            </p:cNvSpPr>
            <p:nvPr/>
          </p:nvSpPr>
          <p:spPr bwMode="auto">
            <a:xfrm>
              <a:off x="4584" y="2868"/>
              <a:ext cx="936" cy="589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Ekspertyzy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Działania artyst.</a:t>
              </a:r>
              <a:endParaRPr lang="en-US" sz="1400"/>
            </a:p>
          </p:txBody>
        </p:sp>
        <p:sp>
          <p:nvSpPr>
            <p:cNvPr id="9229" name="Rectangle 23"/>
            <p:cNvSpPr>
              <a:spLocks noChangeArrowheads="1"/>
            </p:cNvSpPr>
            <p:nvPr/>
          </p:nvSpPr>
          <p:spPr bwMode="auto">
            <a:xfrm>
              <a:off x="3612" y="2868"/>
              <a:ext cx="972" cy="589"/>
            </a:xfrm>
            <a:prstGeom prst="rect">
              <a:avLst/>
            </a:prstGeom>
            <a:solidFill>
              <a:srgbClr val="CCFF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Płace ze źródeł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   zewnętrznych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Nakłady na apa-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  raturę i oprogr</a:t>
              </a:r>
              <a:endParaRPr lang="en-US" sz="1400"/>
            </a:p>
          </p:txBody>
        </p:sp>
        <p:sp>
          <p:nvSpPr>
            <p:cNvPr id="9230" name="Rectangle 22"/>
            <p:cNvSpPr>
              <a:spLocks noChangeArrowheads="1"/>
            </p:cNvSpPr>
            <p:nvPr/>
          </p:nvSpPr>
          <p:spPr bwMode="auto">
            <a:xfrm>
              <a:off x="2652" y="2868"/>
              <a:ext cx="960" cy="589"/>
            </a:xfrm>
            <a:prstGeom prst="rect">
              <a:avLst/>
            </a:prstGeom>
            <a:solidFill>
              <a:srgbClr val="99CCFF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Płace ze źródeł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   zewnętrznych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Nakłady na apa-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  raturę i oprogr.</a:t>
              </a:r>
              <a:endParaRPr lang="en-US" sz="1400"/>
            </a:p>
          </p:txBody>
        </p:sp>
        <p:sp>
          <p:nvSpPr>
            <p:cNvPr id="9231" name="Rectangle 21"/>
            <p:cNvSpPr>
              <a:spLocks noChangeArrowheads="1"/>
            </p:cNvSpPr>
            <p:nvPr/>
          </p:nvSpPr>
          <p:spPr bwMode="auto">
            <a:xfrm>
              <a:off x="1680" y="2868"/>
              <a:ext cx="972" cy="589"/>
            </a:xfrm>
            <a:prstGeom prst="rect">
              <a:avLst/>
            </a:prstGeom>
            <a:solidFill>
              <a:srgbClr val="FFFF99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Patenty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Ekspertyzy</a:t>
              </a:r>
              <a:endParaRPr lang="en-US" sz="1400"/>
            </a:p>
          </p:txBody>
        </p:sp>
        <p:sp>
          <p:nvSpPr>
            <p:cNvPr id="9232" name="Rectangle 20"/>
            <p:cNvSpPr>
              <a:spLocks noChangeArrowheads="1"/>
            </p:cNvSpPr>
            <p:nvPr/>
          </p:nvSpPr>
          <p:spPr bwMode="auto">
            <a:xfrm>
              <a:off x="336" y="2868"/>
              <a:ext cx="1344" cy="589"/>
            </a:xfrm>
            <a:prstGeom prst="rect">
              <a:avLst/>
            </a:prstGeom>
            <a:solidFill>
              <a:srgbClr val="0033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pl-PL" sz="2600"/>
            </a:p>
          </p:txBody>
        </p:sp>
        <p:sp>
          <p:nvSpPr>
            <p:cNvPr id="9233" name="Rectangle 19"/>
            <p:cNvSpPr>
              <a:spLocks noChangeArrowheads="1"/>
            </p:cNvSpPr>
            <p:nvPr/>
          </p:nvSpPr>
          <p:spPr bwMode="auto">
            <a:xfrm>
              <a:off x="4584" y="2279"/>
              <a:ext cx="936" cy="589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Uprawnienia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Rozwój kadry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Funkcje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Projekty</a:t>
              </a:r>
              <a:endParaRPr lang="en-US" sz="1400"/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3612" y="2279"/>
              <a:ext cx="972" cy="589"/>
            </a:xfrm>
            <a:prstGeom prst="rect">
              <a:avLst/>
            </a:prstGeom>
            <a:solidFill>
              <a:srgbClr val="CCFF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Środki z projekt.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Uprawnienia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Rozwój kadry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Lab. akredytow.</a:t>
              </a:r>
            </a:p>
          </p:txBody>
        </p:sp>
        <p:sp>
          <p:nvSpPr>
            <p:cNvPr id="9235" name="Rectangle 17"/>
            <p:cNvSpPr>
              <a:spLocks noChangeArrowheads="1"/>
            </p:cNvSpPr>
            <p:nvPr/>
          </p:nvSpPr>
          <p:spPr bwMode="auto">
            <a:xfrm>
              <a:off x="2652" y="2279"/>
              <a:ext cx="960" cy="589"/>
            </a:xfrm>
            <a:prstGeom prst="rect">
              <a:avLst/>
            </a:prstGeom>
            <a:solidFill>
              <a:srgbClr val="99CCFF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Uprawnienia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Rozwój kadry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Lab. akredytow.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Status PIB</a:t>
              </a:r>
              <a:endParaRPr lang="en-US" sz="1400"/>
            </a:p>
          </p:txBody>
        </p:sp>
        <p:sp>
          <p:nvSpPr>
            <p:cNvPr id="9236" name="Rectangle 16"/>
            <p:cNvSpPr>
              <a:spLocks noChangeArrowheads="1"/>
            </p:cNvSpPr>
            <p:nvPr/>
          </p:nvSpPr>
          <p:spPr bwMode="auto">
            <a:xfrm>
              <a:off x="1680" y="2279"/>
              <a:ext cx="972" cy="589"/>
            </a:xfrm>
            <a:prstGeom prst="rect">
              <a:avLst/>
            </a:prstGeom>
            <a:solidFill>
              <a:srgbClr val="FFFF99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Uprawnienia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Rozwój kadry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Funkcje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Projekty</a:t>
              </a:r>
              <a:endParaRPr lang="en-US" sz="1400"/>
            </a:p>
          </p:txBody>
        </p:sp>
        <p:sp>
          <p:nvSpPr>
            <p:cNvPr id="9237" name="Rectangle 15"/>
            <p:cNvSpPr>
              <a:spLocks noChangeArrowheads="1"/>
            </p:cNvSpPr>
            <p:nvPr/>
          </p:nvSpPr>
          <p:spPr bwMode="auto">
            <a:xfrm>
              <a:off x="336" y="2279"/>
              <a:ext cx="1344" cy="589"/>
            </a:xfrm>
            <a:prstGeom prst="rect">
              <a:avLst/>
            </a:prstGeom>
            <a:solidFill>
              <a:srgbClr val="0033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pl-PL" sz="2600"/>
            </a:p>
          </p:txBody>
        </p:sp>
        <p:sp>
          <p:nvSpPr>
            <p:cNvPr id="9238" name="Rectangle 14"/>
            <p:cNvSpPr>
              <a:spLocks noChangeArrowheads="1"/>
            </p:cNvSpPr>
            <p:nvPr/>
          </p:nvSpPr>
          <p:spPr bwMode="auto">
            <a:xfrm>
              <a:off x="4584" y="1690"/>
              <a:ext cx="936" cy="589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Publikacje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Monografie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Patenty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Dorobek artyst.</a:t>
              </a:r>
              <a:endParaRPr lang="en-US" sz="1400"/>
            </a:p>
          </p:txBody>
        </p:sp>
        <p:sp>
          <p:nvSpPr>
            <p:cNvPr id="9239" name="Rectangle 13"/>
            <p:cNvSpPr>
              <a:spLocks noChangeArrowheads="1"/>
            </p:cNvSpPr>
            <p:nvPr/>
          </p:nvSpPr>
          <p:spPr bwMode="auto">
            <a:xfrm>
              <a:off x="3612" y="1690"/>
              <a:ext cx="972" cy="589"/>
            </a:xfrm>
            <a:prstGeom prst="rect">
              <a:avLst/>
            </a:prstGeom>
            <a:solidFill>
              <a:srgbClr val="CCFF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Publikacje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Monografie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Patenty</a:t>
              </a:r>
              <a:endParaRPr lang="en-US" sz="1400"/>
            </a:p>
          </p:txBody>
        </p:sp>
        <p:sp>
          <p:nvSpPr>
            <p:cNvPr id="9240" name="Rectangle 12"/>
            <p:cNvSpPr>
              <a:spLocks noChangeArrowheads="1"/>
            </p:cNvSpPr>
            <p:nvPr/>
          </p:nvSpPr>
          <p:spPr bwMode="auto">
            <a:xfrm>
              <a:off x="2652" y="1690"/>
              <a:ext cx="960" cy="589"/>
            </a:xfrm>
            <a:prstGeom prst="rect">
              <a:avLst/>
            </a:prstGeom>
            <a:solidFill>
              <a:srgbClr val="99CCFF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Publikacje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Monografie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Patenty</a:t>
              </a:r>
              <a:endParaRPr lang="en-US" sz="1400"/>
            </a:p>
          </p:txBody>
        </p:sp>
        <p:sp>
          <p:nvSpPr>
            <p:cNvPr id="9241" name="Rectangle 11"/>
            <p:cNvSpPr>
              <a:spLocks noChangeArrowheads="1"/>
            </p:cNvSpPr>
            <p:nvPr/>
          </p:nvSpPr>
          <p:spPr bwMode="auto">
            <a:xfrm>
              <a:off x="1680" y="1690"/>
              <a:ext cx="972" cy="589"/>
            </a:xfrm>
            <a:prstGeom prst="rect">
              <a:avLst/>
            </a:prstGeom>
            <a:solidFill>
              <a:srgbClr val="FFFF99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Publikacje</a:t>
              </a:r>
            </a:p>
            <a:p>
              <a:pPr algn="l" eaLnBrk="0" hangingPunct="0">
                <a:lnSpc>
                  <a:spcPct val="90000"/>
                </a:lnSpc>
                <a:spcBef>
                  <a:spcPct val="1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l-PL" sz="1400"/>
                <a:t>Monografie</a:t>
              </a:r>
              <a:endParaRPr lang="en-US" sz="1600"/>
            </a:p>
          </p:txBody>
        </p:sp>
        <p:sp>
          <p:nvSpPr>
            <p:cNvPr id="9242" name="Rectangle 10"/>
            <p:cNvSpPr>
              <a:spLocks noChangeArrowheads="1"/>
            </p:cNvSpPr>
            <p:nvPr/>
          </p:nvSpPr>
          <p:spPr bwMode="auto">
            <a:xfrm>
              <a:off x="336" y="1690"/>
              <a:ext cx="1344" cy="589"/>
            </a:xfrm>
            <a:prstGeom prst="rect">
              <a:avLst/>
            </a:prstGeom>
            <a:solidFill>
              <a:srgbClr val="0033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pl-PL" sz="2600"/>
            </a:p>
          </p:txBody>
        </p:sp>
        <p:sp>
          <p:nvSpPr>
            <p:cNvPr id="9243" name="Rectangle 9"/>
            <p:cNvSpPr>
              <a:spLocks noChangeArrowheads="1"/>
            </p:cNvSpPr>
            <p:nvPr/>
          </p:nvSpPr>
          <p:spPr bwMode="auto">
            <a:xfrm>
              <a:off x="4584" y="1101"/>
              <a:ext cx="936" cy="589"/>
            </a:xfrm>
            <a:prstGeom prst="rect">
              <a:avLst/>
            </a:prstGeom>
            <a:solidFill>
              <a:srgbClr val="FFCC99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pl-PL" sz="2600"/>
            </a:p>
          </p:txBody>
        </p:sp>
        <p:sp>
          <p:nvSpPr>
            <p:cNvPr id="9244" name="Rectangle 8"/>
            <p:cNvSpPr>
              <a:spLocks noChangeArrowheads="1"/>
            </p:cNvSpPr>
            <p:nvPr/>
          </p:nvSpPr>
          <p:spPr bwMode="auto">
            <a:xfrm>
              <a:off x="3612" y="1101"/>
              <a:ext cx="972" cy="589"/>
            </a:xfrm>
            <a:prstGeom prst="rect">
              <a:avLst/>
            </a:prstGeom>
            <a:solidFill>
              <a:srgbClr val="CCFFCC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pl-PL" sz="2600"/>
            </a:p>
          </p:txBody>
        </p:sp>
        <p:sp>
          <p:nvSpPr>
            <p:cNvPr id="9245" name="Rectangle 7"/>
            <p:cNvSpPr>
              <a:spLocks noChangeArrowheads="1"/>
            </p:cNvSpPr>
            <p:nvPr/>
          </p:nvSpPr>
          <p:spPr bwMode="auto">
            <a:xfrm>
              <a:off x="2652" y="1101"/>
              <a:ext cx="960" cy="589"/>
            </a:xfrm>
            <a:prstGeom prst="rect">
              <a:avLst/>
            </a:prstGeom>
            <a:solidFill>
              <a:srgbClr val="99CCFF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pl-PL" sz="2600"/>
            </a:p>
          </p:txBody>
        </p:sp>
        <p:sp>
          <p:nvSpPr>
            <p:cNvPr id="9246" name="Rectangle 6"/>
            <p:cNvSpPr>
              <a:spLocks noChangeArrowheads="1"/>
            </p:cNvSpPr>
            <p:nvPr/>
          </p:nvSpPr>
          <p:spPr bwMode="auto">
            <a:xfrm>
              <a:off x="1680" y="1101"/>
              <a:ext cx="972" cy="589"/>
            </a:xfrm>
            <a:prstGeom prst="rect">
              <a:avLst/>
            </a:prstGeom>
            <a:solidFill>
              <a:srgbClr val="FFFF99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pl-PL" sz="2600"/>
            </a:p>
          </p:txBody>
        </p:sp>
        <p:sp>
          <p:nvSpPr>
            <p:cNvPr id="9247" name="Rectangle 5"/>
            <p:cNvSpPr>
              <a:spLocks noChangeArrowheads="1"/>
            </p:cNvSpPr>
            <p:nvPr/>
          </p:nvSpPr>
          <p:spPr bwMode="auto">
            <a:xfrm>
              <a:off x="336" y="1101"/>
              <a:ext cx="1344" cy="589"/>
            </a:xfrm>
            <a:prstGeom prst="rect">
              <a:avLst/>
            </a:prstGeom>
            <a:solidFill>
              <a:srgbClr val="993366"/>
            </a:solidFill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pl-PL" sz="2600"/>
            </a:p>
          </p:txBody>
        </p:sp>
        <p:sp>
          <p:nvSpPr>
            <p:cNvPr id="9248" name="Line 30"/>
            <p:cNvSpPr>
              <a:spLocks noChangeShapeType="1"/>
            </p:cNvSpPr>
            <p:nvPr/>
          </p:nvSpPr>
          <p:spPr bwMode="auto">
            <a:xfrm>
              <a:off x="336" y="1101"/>
              <a:ext cx="51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49" name="Line 31"/>
            <p:cNvSpPr>
              <a:spLocks noChangeShapeType="1"/>
            </p:cNvSpPr>
            <p:nvPr/>
          </p:nvSpPr>
          <p:spPr bwMode="auto">
            <a:xfrm>
              <a:off x="336" y="1690"/>
              <a:ext cx="5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50" name="Line 32"/>
            <p:cNvSpPr>
              <a:spLocks noChangeShapeType="1"/>
            </p:cNvSpPr>
            <p:nvPr/>
          </p:nvSpPr>
          <p:spPr bwMode="auto">
            <a:xfrm>
              <a:off x="336" y="2279"/>
              <a:ext cx="5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51" name="Line 33"/>
            <p:cNvSpPr>
              <a:spLocks noChangeShapeType="1"/>
            </p:cNvSpPr>
            <p:nvPr/>
          </p:nvSpPr>
          <p:spPr bwMode="auto">
            <a:xfrm>
              <a:off x="336" y="2868"/>
              <a:ext cx="5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52" name="Line 34"/>
            <p:cNvSpPr>
              <a:spLocks noChangeShapeType="1"/>
            </p:cNvSpPr>
            <p:nvPr/>
          </p:nvSpPr>
          <p:spPr bwMode="auto">
            <a:xfrm>
              <a:off x="336" y="3457"/>
              <a:ext cx="5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53" name="Line 35"/>
            <p:cNvSpPr>
              <a:spLocks noChangeShapeType="1"/>
            </p:cNvSpPr>
            <p:nvPr/>
          </p:nvSpPr>
          <p:spPr bwMode="auto">
            <a:xfrm>
              <a:off x="336" y="4046"/>
              <a:ext cx="51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54" name="Line 36"/>
            <p:cNvSpPr>
              <a:spLocks noChangeShapeType="1"/>
            </p:cNvSpPr>
            <p:nvPr/>
          </p:nvSpPr>
          <p:spPr bwMode="auto">
            <a:xfrm>
              <a:off x="336" y="1101"/>
              <a:ext cx="0" cy="294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55" name="Line 37"/>
            <p:cNvSpPr>
              <a:spLocks noChangeShapeType="1"/>
            </p:cNvSpPr>
            <p:nvPr/>
          </p:nvSpPr>
          <p:spPr bwMode="auto">
            <a:xfrm>
              <a:off x="1680" y="1101"/>
              <a:ext cx="0" cy="29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56" name="Line 38"/>
            <p:cNvSpPr>
              <a:spLocks noChangeShapeType="1"/>
            </p:cNvSpPr>
            <p:nvPr/>
          </p:nvSpPr>
          <p:spPr bwMode="auto">
            <a:xfrm>
              <a:off x="2652" y="1101"/>
              <a:ext cx="0" cy="29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57" name="Line 39"/>
            <p:cNvSpPr>
              <a:spLocks noChangeShapeType="1"/>
            </p:cNvSpPr>
            <p:nvPr/>
          </p:nvSpPr>
          <p:spPr bwMode="auto">
            <a:xfrm>
              <a:off x="3612" y="1101"/>
              <a:ext cx="0" cy="29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58" name="Line 40"/>
            <p:cNvSpPr>
              <a:spLocks noChangeShapeType="1"/>
            </p:cNvSpPr>
            <p:nvPr/>
          </p:nvSpPr>
          <p:spPr bwMode="auto">
            <a:xfrm>
              <a:off x="4584" y="1101"/>
              <a:ext cx="0" cy="29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59" name="Line 41"/>
            <p:cNvSpPr>
              <a:spLocks noChangeShapeType="1"/>
            </p:cNvSpPr>
            <p:nvPr/>
          </p:nvSpPr>
          <p:spPr bwMode="auto">
            <a:xfrm>
              <a:off x="5520" y="1101"/>
              <a:ext cx="0" cy="294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60" name="Line 55"/>
            <p:cNvSpPr>
              <a:spLocks noChangeShapeType="1"/>
            </p:cNvSpPr>
            <p:nvPr/>
          </p:nvSpPr>
          <p:spPr bwMode="auto">
            <a:xfrm>
              <a:off x="328" y="1096"/>
              <a:ext cx="1352" cy="592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261" name="Rectangle 59"/>
            <p:cNvSpPr>
              <a:spLocks noChangeArrowheads="1"/>
            </p:cNvSpPr>
            <p:nvPr/>
          </p:nvSpPr>
          <p:spPr bwMode="auto">
            <a:xfrm>
              <a:off x="367" y="1446"/>
              <a:ext cx="87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r>
                <a:rPr lang="pl-PL" sz="1800" b="1">
                  <a:solidFill>
                    <a:srgbClr val="FFFF00"/>
                  </a:solidFill>
                  <a:cs typeface="Times New Roman" pitchFamily="18" charset="0"/>
                </a:rPr>
                <a:t>Kryterium</a:t>
              </a:r>
            </a:p>
          </p:txBody>
        </p:sp>
        <p:sp>
          <p:nvSpPr>
            <p:cNvPr id="9262" name="Rectangle 59"/>
            <p:cNvSpPr>
              <a:spLocks noChangeArrowheads="1"/>
            </p:cNvSpPr>
            <p:nvPr/>
          </p:nvSpPr>
          <p:spPr bwMode="auto">
            <a:xfrm>
              <a:off x="783" y="1102"/>
              <a:ext cx="950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r>
                <a:rPr lang="pl-PL" sz="1800" b="1">
                  <a:solidFill>
                    <a:srgbClr val="FFFF00"/>
                  </a:solidFill>
                  <a:cs typeface="Times New Roman" pitchFamily="18" charset="0"/>
                </a:rPr>
                <a:t>Grupa Nauk</a:t>
              </a:r>
            </a:p>
          </p:txBody>
        </p:sp>
        <p:sp>
          <p:nvSpPr>
            <p:cNvPr id="9263" name="Rectangle 65"/>
            <p:cNvSpPr>
              <a:spLocks noChangeArrowheads="1"/>
            </p:cNvSpPr>
            <p:nvPr/>
          </p:nvSpPr>
          <p:spPr bwMode="auto">
            <a:xfrm>
              <a:off x="335" y="1711"/>
              <a:ext cx="1334" cy="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775" tIns="0" rIns="67775" bIns="0"/>
            <a:lstStyle/>
            <a:p>
              <a:pPr marL="495300" indent="-4953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1. Osi</a:t>
              </a:r>
              <a:r>
                <a:rPr lang="pl-PL" sz="1600">
                  <a:solidFill>
                    <a:srgbClr val="FFFF00"/>
                  </a:solidFill>
                </a:rPr>
                <a:t>ą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gni</a:t>
              </a:r>
              <a:r>
                <a:rPr lang="pl-PL" sz="1600">
                  <a:solidFill>
                    <a:srgbClr val="FFFF00"/>
                  </a:solidFill>
                </a:rPr>
                <a:t>ę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cia</a:t>
              </a:r>
            </a:p>
            <a:p>
              <a:pPr marL="495300" indent="-4953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   naukowe i twórcze</a:t>
              </a:r>
              <a:endParaRPr lang="pl-PL" sz="1800">
                <a:solidFill>
                  <a:srgbClr val="FFFF00"/>
                </a:solidFill>
                <a:cs typeface="Times New Roman" pitchFamily="18" charset="0"/>
              </a:endParaRPr>
            </a:p>
          </p:txBody>
        </p:sp>
        <p:sp>
          <p:nvSpPr>
            <p:cNvPr id="9264" name="Rectangle 71"/>
            <p:cNvSpPr>
              <a:spLocks noChangeArrowheads="1"/>
            </p:cNvSpPr>
            <p:nvPr/>
          </p:nvSpPr>
          <p:spPr bwMode="auto">
            <a:xfrm>
              <a:off x="351" y="2341"/>
              <a:ext cx="1302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775" tIns="0" rIns="67775" bIns="0"/>
            <a:lstStyle/>
            <a:p>
              <a:pPr marL="533400" indent="-5334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2. Potencja</a:t>
              </a:r>
              <a:r>
                <a:rPr lang="pl-PL" sz="1600">
                  <a:solidFill>
                    <a:srgbClr val="FFFF00"/>
                  </a:solidFill>
                </a:rPr>
                <a:t>ł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naukowy</a:t>
              </a:r>
            </a:p>
          </p:txBody>
        </p:sp>
        <p:sp>
          <p:nvSpPr>
            <p:cNvPr id="9265" name="Rectangle 77"/>
            <p:cNvSpPr>
              <a:spLocks noChangeArrowheads="1"/>
            </p:cNvSpPr>
            <p:nvPr/>
          </p:nvSpPr>
          <p:spPr bwMode="auto">
            <a:xfrm>
              <a:off x="367" y="2885"/>
              <a:ext cx="1302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775" tIns="0" rIns="67775" bIns="0"/>
            <a:lstStyle/>
            <a:p>
              <a:pPr marL="342900" indent="-3429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3. Materialne efekty</a:t>
              </a:r>
            </a:p>
            <a:p>
              <a:pPr marL="342900" indent="-3429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   dzia</a:t>
              </a:r>
              <a:r>
                <a:rPr lang="pl-PL" sz="1600">
                  <a:solidFill>
                    <a:srgbClr val="FFFF00"/>
                  </a:solidFill>
                </a:rPr>
                <a:t>ł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alno</a:t>
              </a:r>
              <a:r>
                <a:rPr lang="pl-PL" sz="1600">
                  <a:solidFill>
                    <a:srgbClr val="FFFF00"/>
                  </a:solidFill>
                </a:rPr>
                <a:t>ś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ci </a:t>
              </a:r>
            </a:p>
            <a:p>
              <a:pPr marL="342900" indent="-3429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   naukowej </a:t>
              </a:r>
            </a:p>
          </p:txBody>
        </p:sp>
        <p:sp>
          <p:nvSpPr>
            <p:cNvPr id="9266" name="Rectangle 83"/>
            <p:cNvSpPr>
              <a:spLocks noChangeArrowheads="1"/>
            </p:cNvSpPr>
            <p:nvPr/>
          </p:nvSpPr>
          <p:spPr bwMode="auto">
            <a:xfrm>
              <a:off x="383" y="3469"/>
              <a:ext cx="1262" cy="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775" tIns="0" rIns="67775" bIns="0"/>
            <a:lstStyle/>
            <a:p>
              <a:pPr marL="342900" indent="-3429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4. Pozostałe efekty </a:t>
              </a:r>
            </a:p>
            <a:p>
              <a:pPr marL="342900" indent="-3429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   dzia</a:t>
              </a:r>
              <a:r>
                <a:rPr lang="pl-PL" sz="1600">
                  <a:solidFill>
                    <a:srgbClr val="FFFF00"/>
                  </a:solidFill>
                </a:rPr>
                <a:t>ł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alno</a:t>
              </a:r>
              <a:r>
                <a:rPr lang="pl-PL" sz="1600">
                  <a:solidFill>
                    <a:srgbClr val="FFFF00"/>
                  </a:solidFill>
                </a:rPr>
                <a:t>ś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ci </a:t>
              </a:r>
            </a:p>
            <a:p>
              <a:pPr marL="342900" indent="-342900"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   naukowej </a:t>
              </a:r>
            </a:p>
          </p:txBody>
        </p:sp>
        <p:sp>
          <p:nvSpPr>
            <p:cNvPr id="9267" name="Rectangle 61"/>
            <p:cNvSpPr>
              <a:spLocks noChangeArrowheads="1"/>
            </p:cNvSpPr>
            <p:nvPr/>
          </p:nvSpPr>
          <p:spPr bwMode="auto">
            <a:xfrm>
              <a:off x="1818" y="1290"/>
              <a:ext cx="751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7775" tIns="0" rIns="67775" bIns="0"/>
            <a:lstStyle/>
            <a:p>
              <a:pPr algn="l">
                <a:lnSpc>
                  <a:spcPct val="115000"/>
                </a:lnSpc>
              </a:pPr>
              <a:endParaRPr lang="pl-PL" sz="1200">
                <a:cs typeface="Times New Roman" pitchFamily="18" charset="0"/>
              </a:endParaRPr>
            </a:p>
          </p:txBody>
        </p:sp>
        <p:sp>
          <p:nvSpPr>
            <p:cNvPr id="9268" name="Text Box 76"/>
            <p:cNvSpPr txBox="1">
              <a:spLocks noChangeArrowheads="1"/>
            </p:cNvSpPr>
            <p:nvPr/>
          </p:nvSpPr>
          <p:spPr bwMode="auto">
            <a:xfrm>
              <a:off x="1723" y="1126"/>
              <a:ext cx="897" cy="3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/>
                <a:t>Humanist. i</a:t>
              </a:r>
            </a:p>
            <a:p>
              <a:r>
                <a:rPr lang="pl-PL" sz="1600" b="1"/>
                <a:t>Społecznych</a:t>
              </a:r>
              <a:endParaRPr lang="en-US" sz="1600" b="1"/>
            </a:p>
          </p:txBody>
        </p:sp>
        <p:sp>
          <p:nvSpPr>
            <p:cNvPr id="9269" name="Text Box 78"/>
            <p:cNvSpPr txBox="1">
              <a:spLocks noChangeArrowheads="1"/>
            </p:cNvSpPr>
            <p:nvPr/>
          </p:nvSpPr>
          <p:spPr bwMode="auto">
            <a:xfrm>
              <a:off x="2664" y="1129"/>
              <a:ext cx="927" cy="36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/>
                <a:t>Ścisłych i</a:t>
              </a:r>
            </a:p>
            <a:p>
              <a:r>
                <a:rPr lang="pl-PL" sz="1600" b="1"/>
                <a:t>Inżynierskich</a:t>
              </a:r>
              <a:endParaRPr lang="en-US" sz="1600" b="1"/>
            </a:p>
          </p:txBody>
        </p:sp>
        <p:sp>
          <p:nvSpPr>
            <p:cNvPr id="9270" name="Text Box 79"/>
            <p:cNvSpPr txBox="1">
              <a:spLocks noChangeArrowheads="1"/>
            </p:cNvSpPr>
            <p:nvPr/>
          </p:nvSpPr>
          <p:spPr bwMode="auto">
            <a:xfrm>
              <a:off x="3813" y="1129"/>
              <a:ext cx="564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/>
                <a:t>o Życiu</a:t>
              </a:r>
              <a:endParaRPr lang="en-US" sz="1600" b="1"/>
            </a:p>
          </p:txBody>
        </p:sp>
        <p:sp>
          <p:nvSpPr>
            <p:cNvPr id="9271" name="Text Box 80"/>
            <p:cNvSpPr txBox="1">
              <a:spLocks noChangeArrowheads="1"/>
            </p:cNvSpPr>
            <p:nvPr/>
          </p:nvSpPr>
          <p:spPr bwMode="auto">
            <a:xfrm>
              <a:off x="4626" y="1129"/>
              <a:ext cx="877" cy="5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600" b="1"/>
                <a:t>o Sztuce i </a:t>
              </a:r>
            </a:p>
            <a:p>
              <a:r>
                <a:rPr lang="pl-PL" sz="1600" b="1"/>
                <a:t>Twórczości</a:t>
              </a:r>
            </a:p>
            <a:p>
              <a:r>
                <a:rPr lang="pl-PL" sz="1600" b="1"/>
                <a:t>Artystycznej</a:t>
              </a:r>
              <a:endParaRPr lang="en-US" sz="1600" b="1"/>
            </a:p>
          </p:txBody>
        </p:sp>
      </p:grp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438150" y="406400"/>
            <a:ext cx="729615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l"/>
            <a:r>
              <a:rPr lang="pl-PL" sz="3500" b="1">
                <a:solidFill>
                  <a:schemeClr val="tx2"/>
                </a:solidFill>
              </a:rPr>
              <a:t>Podkryteria wg grup nauk i rodzaju Jednostek Naukowych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457200" y="6523038"/>
            <a:ext cx="2133600" cy="254000"/>
          </a:xfrm>
          <a:prstGeom prst="rect">
            <a:avLst/>
          </a:prstGeom>
          <a:noFill/>
        </p:spPr>
        <p:txBody>
          <a:bodyPr/>
          <a:lstStyle/>
          <a:p>
            <a:r>
              <a:rPr lang="pl-PL">
                <a:latin typeface="Arial" pitchFamily="34" charset="0"/>
                <a:cs typeface="Arial" pitchFamily="34" charset="0"/>
              </a:rPr>
              <a:t>14  października 2013</a:t>
            </a:r>
            <a:endParaRPr lang="pl-PL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523038"/>
            <a:ext cx="2895600" cy="268287"/>
          </a:xfrm>
          <a:prstGeom prst="rect">
            <a:avLst/>
          </a:prstGeom>
          <a:noFill/>
        </p:spPr>
        <p:txBody>
          <a:bodyPr/>
          <a:lstStyle/>
          <a:p>
            <a:r>
              <a:rPr lang="pl-PL" altLang="en-US" smtClean="0">
                <a:latin typeface="Arial" pitchFamily="34" charset="0"/>
                <a:cs typeface="Arial" pitchFamily="34" charset="0"/>
              </a:rPr>
              <a:t>Kategoryzacja JN 2013  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507163"/>
            <a:ext cx="2133600" cy="298450"/>
          </a:xfrm>
          <a:prstGeom prst="rect">
            <a:avLst/>
          </a:prstGeom>
          <a:noFill/>
        </p:spPr>
        <p:txBody>
          <a:bodyPr/>
          <a:lstStyle/>
          <a:p>
            <a:fld id="{16CE3CB8-1868-4BFF-9098-FE80020EB5C0}" type="slidenum">
              <a:rPr lang="pl-PL" altLang="en-US">
                <a:latin typeface="Arial" pitchFamily="34" charset="0"/>
                <a:cs typeface="Arial" pitchFamily="34" charset="0"/>
              </a:rPr>
              <a:pPr/>
              <a:t>5</a:t>
            </a:fld>
            <a:endParaRPr lang="pl-PL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8150" y="406400"/>
            <a:ext cx="7296150" cy="1106488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pl-PL" sz="3500" smtClean="0"/>
              <a:t>Wagi kryteriów wg grup nauk i rodzaju Jednostek Naukowych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17513" y="1787525"/>
            <a:ext cx="8296275" cy="4643438"/>
            <a:chOff x="263" y="1126"/>
            <a:chExt cx="5226" cy="2925"/>
          </a:xfrm>
        </p:grpSpPr>
        <p:grpSp>
          <p:nvGrpSpPr>
            <p:cNvPr id="3" name="Group 109"/>
            <p:cNvGrpSpPr>
              <a:grpSpLocks/>
            </p:cNvGrpSpPr>
            <p:nvPr/>
          </p:nvGrpSpPr>
          <p:grpSpPr bwMode="auto">
            <a:xfrm>
              <a:off x="263" y="1126"/>
              <a:ext cx="5226" cy="2906"/>
              <a:chOff x="263" y="1126"/>
              <a:chExt cx="5226" cy="2906"/>
            </a:xfrm>
          </p:grpSpPr>
          <p:sp>
            <p:nvSpPr>
              <p:cNvPr id="10251" name="Rectangle 56"/>
              <p:cNvSpPr>
                <a:spLocks noChangeArrowheads="1"/>
              </p:cNvSpPr>
              <p:nvPr/>
            </p:nvSpPr>
            <p:spPr bwMode="auto">
              <a:xfrm>
                <a:off x="263" y="1126"/>
                <a:ext cx="1382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endParaRPr lang="pl-PL" sz="1100">
                  <a:cs typeface="Times New Roman" pitchFamily="18" charset="0"/>
                </a:endParaRPr>
              </a:p>
            </p:txBody>
          </p:sp>
          <p:sp>
            <p:nvSpPr>
              <p:cNvPr id="10252" name="Rectangle 57"/>
              <p:cNvSpPr>
                <a:spLocks noChangeArrowheads="1"/>
              </p:cNvSpPr>
              <p:nvPr/>
            </p:nvSpPr>
            <p:spPr bwMode="auto">
              <a:xfrm>
                <a:off x="1645" y="1126"/>
                <a:ext cx="709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endParaRPr lang="pl-PL" sz="1100">
                  <a:cs typeface="Times New Roman" pitchFamily="18" charset="0"/>
                </a:endParaRPr>
              </a:p>
            </p:txBody>
          </p:sp>
          <p:sp>
            <p:nvSpPr>
              <p:cNvPr id="10253" name="Rectangle 58"/>
              <p:cNvSpPr>
                <a:spLocks noChangeArrowheads="1"/>
              </p:cNvSpPr>
              <p:nvPr/>
            </p:nvSpPr>
            <p:spPr bwMode="auto">
              <a:xfrm>
                <a:off x="2354" y="1126"/>
                <a:ext cx="3135" cy="184"/>
              </a:xfrm>
              <a:prstGeom prst="rect">
                <a:avLst/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 anchor="ctr"/>
              <a:lstStyle/>
              <a:p>
                <a:pPr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Maksymalna punktacja w ostatecznej ocenie (wagi)</a:t>
                </a:r>
                <a:endParaRPr lang="pl-PL" sz="1200">
                  <a:cs typeface="Times New Roman" pitchFamily="18" charset="0"/>
                </a:endParaRPr>
              </a:p>
            </p:txBody>
          </p:sp>
          <p:sp>
            <p:nvSpPr>
              <p:cNvPr id="10254" name="Rectangle 59"/>
              <p:cNvSpPr>
                <a:spLocks noChangeArrowheads="1"/>
              </p:cNvSpPr>
              <p:nvPr/>
            </p:nvSpPr>
            <p:spPr bwMode="auto">
              <a:xfrm>
                <a:off x="263" y="1310"/>
                <a:ext cx="1382" cy="401"/>
              </a:xfrm>
              <a:prstGeom prst="rect">
                <a:avLst/>
              </a:prstGeom>
              <a:solidFill>
                <a:srgbClr val="000099">
                  <a:alpha val="70195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 b="1">
                    <a:solidFill>
                      <a:srgbClr val="FFFF00"/>
                    </a:solidFill>
                    <a:cs typeface="Times New Roman" pitchFamily="18" charset="0"/>
                  </a:rPr>
                  <a:t>Kryterium</a:t>
                </a:r>
              </a:p>
            </p:txBody>
          </p:sp>
          <p:sp>
            <p:nvSpPr>
              <p:cNvPr id="10255" name="Rectangle 60"/>
              <p:cNvSpPr>
                <a:spLocks noChangeArrowheads="1"/>
              </p:cNvSpPr>
              <p:nvPr/>
            </p:nvSpPr>
            <p:spPr bwMode="auto">
              <a:xfrm>
                <a:off x="1645" y="1310"/>
                <a:ext cx="709" cy="401"/>
              </a:xfrm>
              <a:prstGeom prst="rect">
                <a:avLst/>
              </a:prstGeom>
              <a:solidFill>
                <a:srgbClr val="FF0000">
                  <a:alpha val="59999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400" b="1">
                    <a:cs typeface="Times New Roman" pitchFamily="18" charset="0"/>
                  </a:rPr>
                  <a:t>sposób oceny</a:t>
                </a:r>
              </a:p>
            </p:txBody>
          </p:sp>
          <p:sp>
            <p:nvSpPr>
              <p:cNvPr id="10256" name="Rectangle 61"/>
              <p:cNvSpPr>
                <a:spLocks noChangeArrowheads="1"/>
              </p:cNvSpPr>
              <p:nvPr/>
            </p:nvSpPr>
            <p:spPr bwMode="auto">
              <a:xfrm>
                <a:off x="2354" y="1310"/>
                <a:ext cx="751" cy="401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Nauki</a:t>
                </a:r>
              </a:p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Hum. + Społ.</a:t>
                </a:r>
                <a:endParaRPr lang="pl-PL" sz="1200">
                  <a:cs typeface="Times New Roman" pitchFamily="18" charset="0"/>
                </a:endParaRPr>
              </a:p>
            </p:txBody>
          </p:sp>
          <p:sp>
            <p:nvSpPr>
              <p:cNvPr id="10257" name="Rectangle 62"/>
              <p:cNvSpPr>
                <a:spLocks noChangeArrowheads="1"/>
              </p:cNvSpPr>
              <p:nvPr/>
            </p:nvSpPr>
            <p:spPr bwMode="auto">
              <a:xfrm>
                <a:off x="3105" y="1310"/>
                <a:ext cx="800" cy="401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Nauki </a:t>
                </a:r>
              </a:p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Ścisłe + Inżyn.</a:t>
                </a:r>
                <a:br>
                  <a:rPr lang="pl-PL" sz="1200" b="1">
                    <a:cs typeface="Times New Roman" pitchFamily="18" charset="0"/>
                  </a:rPr>
                </a:br>
                <a:r>
                  <a:rPr lang="pl-PL" sz="1200" b="1">
                    <a:cs typeface="Times New Roman" pitchFamily="18" charset="0"/>
                  </a:rPr>
                  <a:t>JU    PAN    IB</a:t>
                </a:r>
                <a:endParaRPr lang="pl-PL" sz="1200">
                  <a:cs typeface="Times New Roman" pitchFamily="18" charset="0"/>
                </a:endParaRPr>
              </a:p>
            </p:txBody>
          </p:sp>
          <p:sp>
            <p:nvSpPr>
              <p:cNvPr id="10258" name="Rectangle 63"/>
              <p:cNvSpPr>
                <a:spLocks noChangeArrowheads="1"/>
              </p:cNvSpPr>
              <p:nvPr/>
            </p:nvSpPr>
            <p:spPr bwMode="auto">
              <a:xfrm>
                <a:off x="3905" y="1310"/>
                <a:ext cx="771" cy="401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Nauki</a:t>
                </a:r>
              </a:p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o Życiu</a:t>
                </a:r>
              </a:p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JU    PAN    IB</a:t>
                </a:r>
                <a:endParaRPr lang="pl-PL" sz="1200">
                  <a:cs typeface="Times New Roman" pitchFamily="18" charset="0"/>
                </a:endParaRPr>
              </a:p>
            </p:txBody>
          </p:sp>
          <p:sp>
            <p:nvSpPr>
              <p:cNvPr id="10259" name="Rectangle 64"/>
              <p:cNvSpPr>
                <a:spLocks noChangeArrowheads="1"/>
              </p:cNvSpPr>
              <p:nvPr/>
            </p:nvSpPr>
            <p:spPr bwMode="auto">
              <a:xfrm>
                <a:off x="4676" y="1310"/>
                <a:ext cx="813" cy="401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Nauki o Sztuce  i Twórczości Artystycznej</a:t>
                </a:r>
                <a:endParaRPr lang="pl-PL" sz="1200">
                  <a:cs typeface="Times New Roman" pitchFamily="18" charset="0"/>
                </a:endParaRPr>
              </a:p>
            </p:txBody>
          </p:sp>
          <p:sp>
            <p:nvSpPr>
              <p:cNvPr id="10260" name="Rectangle 65"/>
              <p:cNvSpPr>
                <a:spLocks noChangeArrowheads="1"/>
              </p:cNvSpPr>
              <p:nvPr/>
            </p:nvSpPr>
            <p:spPr bwMode="auto">
              <a:xfrm>
                <a:off x="263" y="1711"/>
                <a:ext cx="1382" cy="670"/>
              </a:xfrm>
              <a:prstGeom prst="rect">
                <a:avLst/>
              </a:prstGeom>
              <a:solidFill>
                <a:srgbClr val="000099">
                  <a:alpha val="70195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67775" tIns="0" rIns="67775" bIns="0"/>
              <a:lstStyle/>
              <a:p>
                <a:pPr marL="495300" indent="-495300" algn="l">
                  <a:lnSpc>
                    <a:spcPct val="115000"/>
                  </a:lnSpc>
                  <a:buFont typeface="Calibri" pitchFamily="34" charset="0"/>
                  <a:buNone/>
                </a:pPr>
                <a:r>
                  <a:rPr lang="pl-PL" sz="1600">
                    <a:solidFill>
                      <a:srgbClr val="FFFF00"/>
                    </a:solidFill>
                    <a:cs typeface="Times New Roman" pitchFamily="18" charset="0"/>
                  </a:rPr>
                  <a:t>1. Osi</a:t>
                </a:r>
                <a:r>
                  <a:rPr lang="pl-PL" sz="1600">
                    <a:solidFill>
                      <a:srgbClr val="FFFF00"/>
                    </a:solidFill>
                  </a:rPr>
                  <a:t>ą</a:t>
                </a:r>
                <a:r>
                  <a:rPr lang="pl-PL" sz="1600">
                    <a:solidFill>
                      <a:srgbClr val="FFFF00"/>
                    </a:solidFill>
                    <a:cs typeface="Times New Roman" pitchFamily="18" charset="0"/>
                  </a:rPr>
                  <a:t>gni</a:t>
                </a:r>
                <a:r>
                  <a:rPr lang="pl-PL" sz="1600">
                    <a:solidFill>
                      <a:srgbClr val="FFFF00"/>
                    </a:solidFill>
                  </a:rPr>
                  <a:t>ę</a:t>
                </a:r>
                <a:r>
                  <a:rPr lang="pl-PL" sz="1600">
                    <a:solidFill>
                      <a:srgbClr val="FFFF00"/>
                    </a:solidFill>
                    <a:cs typeface="Times New Roman" pitchFamily="18" charset="0"/>
                  </a:rPr>
                  <a:t>cia</a:t>
                </a:r>
              </a:p>
              <a:p>
                <a:pPr marL="495300" indent="-495300" algn="l">
                  <a:lnSpc>
                    <a:spcPct val="115000"/>
                  </a:lnSpc>
                  <a:buFont typeface="Calibri" pitchFamily="34" charset="0"/>
                  <a:buNone/>
                </a:pPr>
                <a:r>
                  <a:rPr lang="pl-PL" sz="1600">
                    <a:solidFill>
                      <a:srgbClr val="FFFF00"/>
                    </a:solidFill>
                    <a:cs typeface="Times New Roman" pitchFamily="18" charset="0"/>
                  </a:rPr>
                  <a:t>    naukowe i twórcze</a:t>
                </a:r>
              </a:p>
            </p:txBody>
          </p:sp>
          <p:sp>
            <p:nvSpPr>
              <p:cNvPr id="10261" name="Rectangle 66"/>
              <p:cNvSpPr>
                <a:spLocks noChangeArrowheads="1"/>
              </p:cNvSpPr>
              <p:nvPr/>
            </p:nvSpPr>
            <p:spPr bwMode="auto">
              <a:xfrm>
                <a:off x="1645" y="1711"/>
                <a:ext cx="709" cy="670"/>
              </a:xfrm>
              <a:prstGeom prst="rect">
                <a:avLst/>
              </a:prstGeom>
              <a:solidFill>
                <a:srgbClr val="FF0000">
                  <a:alpha val="59999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Punkty z listy</a:t>
                </a:r>
              </a:p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ministerial-nej i ustalone przez KEJN</a:t>
                </a:r>
              </a:p>
            </p:txBody>
          </p:sp>
          <p:sp>
            <p:nvSpPr>
              <p:cNvPr id="10262" name="Rectangle 67"/>
              <p:cNvSpPr>
                <a:spLocks noChangeArrowheads="1"/>
              </p:cNvSpPr>
              <p:nvPr/>
            </p:nvSpPr>
            <p:spPr bwMode="auto">
              <a:xfrm>
                <a:off x="2354" y="1711"/>
                <a:ext cx="751" cy="670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65 </a:t>
                </a:r>
              </a:p>
              <a:p>
                <a:pPr algn="l">
                  <a:lnSpc>
                    <a:spcPct val="115000"/>
                  </a:lnSpc>
                </a:pPr>
                <a:endParaRPr lang="pl-PL" sz="1800">
                  <a:cs typeface="Times New Roman" pitchFamily="18" charset="0"/>
                </a:endParaRPr>
              </a:p>
            </p:txBody>
          </p:sp>
          <p:sp>
            <p:nvSpPr>
              <p:cNvPr id="10263" name="Rectangle 68"/>
              <p:cNvSpPr>
                <a:spLocks noChangeArrowheads="1"/>
              </p:cNvSpPr>
              <p:nvPr/>
            </p:nvSpPr>
            <p:spPr bwMode="auto">
              <a:xfrm>
                <a:off x="3105" y="1711"/>
                <a:ext cx="800" cy="670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65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>
                    <a:cs typeface="Times New Roman" pitchFamily="18" charset="0"/>
                  </a:rPr>
                  <a:t>65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 b="1">
                    <a:cs typeface="Times New Roman" pitchFamily="18" charset="0"/>
                  </a:rPr>
                  <a:t>35</a:t>
                </a:r>
              </a:p>
            </p:txBody>
          </p:sp>
          <p:sp>
            <p:nvSpPr>
              <p:cNvPr id="10264" name="Rectangle 69"/>
              <p:cNvSpPr>
                <a:spLocks noChangeArrowheads="1"/>
              </p:cNvSpPr>
              <p:nvPr/>
            </p:nvSpPr>
            <p:spPr bwMode="auto">
              <a:xfrm>
                <a:off x="3905" y="1711"/>
                <a:ext cx="771" cy="670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 b="1">
                    <a:solidFill>
                      <a:srgbClr val="C00000"/>
                    </a:solidFill>
                    <a:cs typeface="Times New Roman" pitchFamily="18" charset="0"/>
                  </a:rPr>
                  <a:t>70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>
                    <a:cs typeface="Times New Roman" pitchFamily="18" charset="0"/>
                  </a:rPr>
                  <a:t>75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>
                    <a:cs typeface="Times New Roman" pitchFamily="18" charset="0"/>
                  </a:rPr>
                  <a:t>60</a:t>
                </a:r>
              </a:p>
            </p:txBody>
          </p:sp>
          <p:sp>
            <p:nvSpPr>
              <p:cNvPr id="10265" name="Rectangle 70"/>
              <p:cNvSpPr>
                <a:spLocks noChangeArrowheads="1"/>
              </p:cNvSpPr>
              <p:nvPr/>
            </p:nvSpPr>
            <p:spPr bwMode="auto">
              <a:xfrm>
                <a:off x="4676" y="1711"/>
                <a:ext cx="813" cy="670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60</a:t>
                </a:r>
              </a:p>
            </p:txBody>
          </p:sp>
          <p:sp>
            <p:nvSpPr>
              <p:cNvPr id="10266" name="Rectangle 71"/>
              <p:cNvSpPr>
                <a:spLocks noChangeArrowheads="1"/>
              </p:cNvSpPr>
              <p:nvPr/>
            </p:nvSpPr>
            <p:spPr bwMode="auto">
              <a:xfrm>
                <a:off x="263" y="2381"/>
                <a:ext cx="1382" cy="552"/>
              </a:xfrm>
              <a:prstGeom prst="rect">
                <a:avLst/>
              </a:prstGeom>
              <a:solidFill>
                <a:srgbClr val="000099">
                  <a:alpha val="70195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67775" tIns="0" rIns="67775" bIns="0"/>
              <a:lstStyle/>
              <a:p>
                <a:pPr marL="533400" indent="-533400" algn="l">
                  <a:lnSpc>
                    <a:spcPct val="115000"/>
                  </a:lnSpc>
                  <a:buFont typeface="Calibri" pitchFamily="34" charset="0"/>
                  <a:buNone/>
                </a:pPr>
                <a:endParaRPr lang="pl-PL" sz="1600">
                  <a:solidFill>
                    <a:srgbClr val="FFFF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0267" name="Rectangle 72"/>
              <p:cNvSpPr>
                <a:spLocks noChangeArrowheads="1"/>
              </p:cNvSpPr>
              <p:nvPr/>
            </p:nvSpPr>
            <p:spPr bwMode="auto">
              <a:xfrm>
                <a:off x="1645" y="2381"/>
                <a:ext cx="709" cy="552"/>
              </a:xfrm>
              <a:prstGeom prst="rect">
                <a:avLst/>
              </a:prstGeom>
              <a:solidFill>
                <a:srgbClr val="FF0000">
                  <a:alpha val="59999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Wg ustalonej</a:t>
                </a:r>
              </a:p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punktacji</a:t>
                </a:r>
              </a:p>
            </p:txBody>
          </p:sp>
          <p:sp>
            <p:nvSpPr>
              <p:cNvPr id="10268" name="Rectangle 73"/>
              <p:cNvSpPr>
                <a:spLocks noChangeArrowheads="1"/>
              </p:cNvSpPr>
              <p:nvPr/>
            </p:nvSpPr>
            <p:spPr bwMode="auto">
              <a:xfrm>
                <a:off x="2354" y="2381"/>
                <a:ext cx="751" cy="552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15</a:t>
                </a:r>
                <a:r>
                  <a:rPr lang="pl-PL" sz="1200">
                    <a:cs typeface="Times New Roman" pitchFamily="18" charset="0"/>
                  </a:rPr>
                  <a:t>     </a:t>
                </a:r>
              </a:p>
            </p:txBody>
          </p:sp>
          <p:sp>
            <p:nvSpPr>
              <p:cNvPr id="10269" name="Rectangle 74"/>
              <p:cNvSpPr>
                <a:spLocks noChangeArrowheads="1"/>
              </p:cNvSpPr>
              <p:nvPr/>
            </p:nvSpPr>
            <p:spPr bwMode="auto">
              <a:xfrm>
                <a:off x="3105" y="2381"/>
                <a:ext cx="800" cy="552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10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>
                    <a:cs typeface="Times New Roman" pitchFamily="18" charset="0"/>
                  </a:rPr>
                  <a:t>10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 b="1">
                    <a:cs typeface="Times New Roman" pitchFamily="18" charset="0"/>
                  </a:rPr>
                  <a:t>10</a:t>
                </a:r>
              </a:p>
            </p:txBody>
          </p:sp>
          <p:sp>
            <p:nvSpPr>
              <p:cNvPr id="10270" name="Rectangle 75"/>
              <p:cNvSpPr>
                <a:spLocks noChangeArrowheads="1"/>
              </p:cNvSpPr>
              <p:nvPr/>
            </p:nvSpPr>
            <p:spPr bwMode="auto">
              <a:xfrm>
                <a:off x="3905" y="2381"/>
                <a:ext cx="771" cy="552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 b="1">
                    <a:solidFill>
                      <a:srgbClr val="C00000"/>
                    </a:solidFill>
                    <a:cs typeface="Times New Roman" pitchFamily="18" charset="0"/>
                  </a:rPr>
                  <a:t>5</a:t>
                </a:r>
                <a:r>
                  <a:rPr lang="pl-PL" sz="1400">
                    <a:cs typeface="Times New Roman" pitchFamily="18" charset="0"/>
                  </a:rPr>
                  <a:t>       </a:t>
                </a:r>
                <a:r>
                  <a:rPr lang="pl-PL" sz="1800">
                    <a:cs typeface="Times New Roman" pitchFamily="18" charset="0"/>
                  </a:rPr>
                  <a:t>5</a:t>
                </a:r>
                <a:r>
                  <a:rPr lang="pl-PL" sz="1400">
                    <a:cs typeface="Times New Roman" pitchFamily="18" charset="0"/>
                  </a:rPr>
                  <a:t>      </a:t>
                </a:r>
                <a:r>
                  <a:rPr lang="pl-PL" sz="1800"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0271" name="Rectangle 76"/>
              <p:cNvSpPr>
                <a:spLocks noChangeArrowheads="1"/>
              </p:cNvSpPr>
              <p:nvPr/>
            </p:nvSpPr>
            <p:spPr bwMode="auto">
              <a:xfrm>
                <a:off x="4676" y="2381"/>
                <a:ext cx="813" cy="552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20</a:t>
                </a:r>
              </a:p>
            </p:txBody>
          </p:sp>
          <p:sp>
            <p:nvSpPr>
              <p:cNvPr id="10272" name="Rectangle 77"/>
              <p:cNvSpPr>
                <a:spLocks noChangeArrowheads="1"/>
              </p:cNvSpPr>
              <p:nvPr/>
            </p:nvSpPr>
            <p:spPr bwMode="auto">
              <a:xfrm>
                <a:off x="263" y="2933"/>
                <a:ext cx="1382" cy="552"/>
              </a:xfrm>
              <a:prstGeom prst="rect">
                <a:avLst/>
              </a:prstGeom>
              <a:solidFill>
                <a:srgbClr val="000099">
                  <a:alpha val="70195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67775" tIns="0" rIns="67775" bIns="0"/>
              <a:lstStyle/>
              <a:p>
                <a:pPr marL="342900" indent="-342900" algn="l">
                  <a:lnSpc>
                    <a:spcPct val="115000"/>
                  </a:lnSpc>
                  <a:buFont typeface="Calibri" pitchFamily="34" charset="0"/>
                  <a:buNone/>
                </a:pPr>
                <a:endParaRPr lang="pl-PL" sz="1600">
                  <a:solidFill>
                    <a:srgbClr val="FFFF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0273" name="Rectangle 78"/>
              <p:cNvSpPr>
                <a:spLocks noChangeArrowheads="1"/>
              </p:cNvSpPr>
              <p:nvPr/>
            </p:nvSpPr>
            <p:spPr bwMode="auto">
              <a:xfrm>
                <a:off x="1645" y="2933"/>
                <a:ext cx="709" cy="552"/>
              </a:xfrm>
              <a:prstGeom prst="rect">
                <a:avLst/>
              </a:prstGeom>
              <a:solidFill>
                <a:srgbClr val="FF0000">
                  <a:alpha val="59999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Wg ustalonej</a:t>
                </a:r>
              </a:p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punktacji</a:t>
                </a:r>
              </a:p>
            </p:txBody>
          </p:sp>
          <p:sp>
            <p:nvSpPr>
              <p:cNvPr id="10274" name="Rectangle 79"/>
              <p:cNvSpPr>
                <a:spLocks noChangeArrowheads="1"/>
              </p:cNvSpPr>
              <p:nvPr/>
            </p:nvSpPr>
            <p:spPr bwMode="auto">
              <a:xfrm>
                <a:off x="2354" y="2933"/>
                <a:ext cx="751" cy="552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5</a:t>
                </a:r>
                <a:r>
                  <a:rPr lang="pl-PL" sz="1400">
                    <a:cs typeface="Times New Roman" pitchFamily="18" charset="0"/>
                  </a:rPr>
                  <a:t> </a:t>
                </a:r>
                <a:r>
                  <a:rPr lang="pl-PL" sz="1200">
                    <a:cs typeface="Times New Roman" pitchFamily="18" charset="0"/>
                  </a:rPr>
                  <a:t>       </a:t>
                </a:r>
              </a:p>
            </p:txBody>
          </p:sp>
          <p:sp>
            <p:nvSpPr>
              <p:cNvPr id="10275" name="Rectangle 80"/>
              <p:cNvSpPr>
                <a:spLocks noChangeArrowheads="1"/>
              </p:cNvSpPr>
              <p:nvPr/>
            </p:nvSpPr>
            <p:spPr bwMode="auto">
              <a:xfrm>
                <a:off x="3105" y="2933"/>
                <a:ext cx="800" cy="552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15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>
                    <a:cs typeface="Times New Roman" pitchFamily="18" charset="0"/>
                  </a:rPr>
                  <a:t>15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 b="1">
                    <a:cs typeface="Times New Roman" pitchFamily="18" charset="0"/>
                  </a:rPr>
                  <a:t>45</a:t>
                </a:r>
              </a:p>
            </p:txBody>
          </p:sp>
          <p:sp>
            <p:nvSpPr>
              <p:cNvPr id="10276" name="Rectangle 81"/>
              <p:cNvSpPr>
                <a:spLocks noChangeArrowheads="1"/>
              </p:cNvSpPr>
              <p:nvPr/>
            </p:nvSpPr>
            <p:spPr bwMode="auto">
              <a:xfrm>
                <a:off x="3905" y="2933"/>
                <a:ext cx="771" cy="552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 b="1">
                    <a:solidFill>
                      <a:srgbClr val="C00000"/>
                    </a:solidFill>
                    <a:cs typeface="Times New Roman" pitchFamily="18" charset="0"/>
                  </a:rPr>
                  <a:t>15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>
                    <a:cs typeface="Times New Roman" pitchFamily="18" charset="0"/>
                  </a:rPr>
                  <a:t>10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>
                    <a:cs typeface="Times New Roman" pitchFamily="18" charset="0"/>
                  </a:rPr>
                  <a:t>25</a:t>
                </a:r>
              </a:p>
            </p:txBody>
          </p:sp>
          <p:sp>
            <p:nvSpPr>
              <p:cNvPr id="10277" name="Rectangle 82"/>
              <p:cNvSpPr>
                <a:spLocks noChangeArrowheads="1"/>
              </p:cNvSpPr>
              <p:nvPr/>
            </p:nvSpPr>
            <p:spPr bwMode="auto">
              <a:xfrm>
                <a:off x="4676" y="2933"/>
                <a:ext cx="813" cy="552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0278" name="Rectangle 83"/>
              <p:cNvSpPr>
                <a:spLocks noChangeArrowheads="1"/>
              </p:cNvSpPr>
              <p:nvPr/>
            </p:nvSpPr>
            <p:spPr bwMode="auto">
              <a:xfrm>
                <a:off x="263" y="3485"/>
                <a:ext cx="1382" cy="547"/>
              </a:xfrm>
              <a:prstGeom prst="rect">
                <a:avLst/>
              </a:prstGeom>
              <a:solidFill>
                <a:srgbClr val="000099">
                  <a:alpha val="70195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67775" tIns="0" rIns="67775" bIns="0"/>
              <a:lstStyle/>
              <a:p>
                <a:pPr marL="342900" indent="-342900" algn="l">
                  <a:lnSpc>
                    <a:spcPct val="115000"/>
                  </a:lnSpc>
                  <a:buFont typeface="Calibri" pitchFamily="34" charset="0"/>
                  <a:buNone/>
                </a:pPr>
                <a:endParaRPr lang="pl-PL" sz="1600">
                  <a:solidFill>
                    <a:srgbClr val="FFFF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10279" name="Rectangle 84"/>
              <p:cNvSpPr>
                <a:spLocks noChangeArrowheads="1"/>
              </p:cNvSpPr>
              <p:nvPr/>
            </p:nvSpPr>
            <p:spPr bwMode="auto">
              <a:xfrm>
                <a:off x="1645" y="3485"/>
                <a:ext cx="709" cy="547"/>
              </a:xfrm>
              <a:prstGeom prst="rect">
                <a:avLst/>
              </a:prstGeom>
              <a:solidFill>
                <a:srgbClr val="FF0000">
                  <a:alpha val="59999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200" b="1">
                    <a:cs typeface="Times New Roman" pitchFamily="18" charset="0"/>
                  </a:rPr>
                  <a:t>Ankieta i ZE</a:t>
                </a:r>
              </a:p>
            </p:txBody>
          </p:sp>
          <p:sp>
            <p:nvSpPr>
              <p:cNvPr id="10280" name="Rectangle 85"/>
              <p:cNvSpPr>
                <a:spLocks noChangeArrowheads="1"/>
              </p:cNvSpPr>
              <p:nvPr/>
            </p:nvSpPr>
            <p:spPr bwMode="auto">
              <a:xfrm>
                <a:off x="2354" y="3485"/>
                <a:ext cx="751" cy="547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15</a:t>
                </a:r>
              </a:p>
            </p:txBody>
          </p:sp>
          <p:sp>
            <p:nvSpPr>
              <p:cNvPr id="10281" name="Rectangle 86"/>
              <p:cNvSpPr>
                <a:spLocks noChangeArrowheads="1"/>
              </p:cNvSpPr>
              <p:nvPr/>
            </p:nvSpPr>
            <p:spPr bwMode="auto">
              <a:xfrm>
                <a:off x="3105" y="3485"/>
                <a:ext cx="800" cy="547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10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>
                    <a:cs typeface="Times New Roman" pitchFamily="18" charset="0"/>
                  </a:rPr>
                  <a:t>10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 b="1">
                    <a:cs typeface="Times New Roman" pitchFamily="18" charset="0"/>
                  </a:rPr>
                  <a:t>10</a:t>
                </a:r>
                <a:r>
                  <a:rPr lang="pl-PL" sz="1200">
                    <a:cs typeface="Times New Roman" pitchFamily="18" charset="0"/>
                  </a:rPr>
                  <a:t> </a:t>
                </a:r>
              </a:p>
            </p:txBody>
          </p:sp>
          <p:sp>
            <p:nvSpPr>
              <p:cNvPr id="10282" name="Rectangle 87"/>
              <p:cNvSpPr>
                <a:spLocks noChangeArrowheads="1"/>
              </p:cNvSpPr>
              <p:nvPr/>
            </p:nvSpPr>
            <p:spPr bwMode="auto">
              <a:xfrm>
                <a:off x="3905" y="3485"/>
                <a:ext cx="771" cy="547"/>
              </a:xfrm>
              <a:prstGeom prst="rect">
                <a:avLst/>
              </a:prstGeom>
              <a:solidFill>
                <a:srgbClr val="CC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 b="1">
                    <a:solidFill>
                      <a:srgbClr val="C00000"/>
                    </a:solidFill>
                    <a:cs typeface="Times New Roman" pitchFamily="18" charset="0"/>
                  </a:rPr>
                  <a:t>10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>
                    <a:cs typeface="Times New Roman" pitchFamily="18" charset="0"/>
                  </a:rPr>
                  <a:t>10</a:t>
                </a:r>
                <a:r>
                  <a:rPr lang="pl-PL" sz="1400">
                    <a:cs typeface="Times New Roman" pitchFamily="18" charset="0"/>
                  </a:rPr>
                  <a:t>   </a:t>
                </a:r>
                <a:r>
                  <a:rPr lang="pl-PL" sz="1800">
                    <a:cs typeface="Times New Roman" pitchFamily="18" charset="0"/>
                  </a:rPr>
                  <a:t>10</a:t>
                </a:r>
              </a:p>
            </p:txBody>
          </p:sp>
          <p:sp>
            <p:nvSpPr>
              <p:cNvPr id="10283" name="Rectangle 88"/>
              <p:cNvSpPr>
                <a:spLocks noChangeArrowheads="1"/>
              </p:cNvSpPr>
              <p:nvPr/>
            </p:nvSpPr>
            <p:spPr bwMode="auto">
              <a:xfrm>
                <a:off x="4676" y="3485"/>
                <a:ext cx="813" cy="547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67775" tIns="0" rIns="67775" bIns="0"/>
              <a:lstStyle/>
              <a:p>
                <a:pPr algn="l">
                  <a:lnSpc>
                    <a:spcPct val="115000"/>
                  </a:lnSpc>
                </a:pPr>
                <a:r>
                  <a:rPr lang="pl-PL" sz="1800">
                    <a:cs typeface="Times New Roman" pitchFamily="18" charset="0"/>
                  </a:rPr>
                  <a:t>15</a:t>
                </a:r>
              </a:p>
            </p:txBody>
          </p:sp>
          <p:sp>
            <p:nvSpPr>
              <p:cNvPr id="10284" name="Line 89"/>
              <p:cNvSpPr>
                <a:spLocks noChangeShapeType="1"/>
              </p:cNvSpPr>
              <p:nvPr/>
            </p:nvSpPr>
            <p:spPr bwMode="auto">
              <a:xfrm>
                <a:off x="1645" y="1126"/>
                <a:ext cx="0" cy="2906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85" name="Line 90"/>
              <p:cNvSpPr>
                <a:spLocks noChangeShapeType="1"/>
              </p:cNvSpPr>
              <p:nvPr/>
            </p:nvSpPr>
            <p:spPr bwMode="auto">
              <a:xfrm>
                <a:off x="2354" y="1126"/>
                <a:ext cx="0" cy="2906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86" name="Line 91"/>
              <p:cNvSpPr>
                <a:spLocks noChangeShapeType="1"/>
              </p:cNvSpPr>
              <p:nvPr/>
            </p:nvSpPr>
            <p:spPr bwMode="auto">
              <a:xfrm>
                <a:off x="3105" y="1310"/>
                <a:ext cx="0" cy="2722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87" name="Line 92"/>
              <p:cNvSpPr>
                <a:spLocks noChangeShapeType="1"/>
              </p:cNvSpPr>
              <p:nvPr/>
            </p:nvSpPr>
            <p:spPr bwMode="auto">
              <a:xfrm>
                <a:off x="3905" y="1310"/>
                <a:ext cx="0" cy="2722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88" name="Line 93"/>
              <p:cNvSpPr>
                <a:spLocks noChangeShapeType="1"/>
              </p:cNvSpPr>
              <p:nvPr/>
            </p:nvSpPr>
            <p:spPr bwMode="auto">
              <a:xfrm>
                <a:off x="4676" y="1310"/>
                <a:ext cx="0" cy="2722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89" name="Line 94"/>
              <p:cNvSpPr>
                <a:spLocks noChangeShapeType="1"/>
              </p:cNvSpPr>
              <p:nvPr/>
            </p:nvSpPr>
            <p:spPr bwMode="auto">
              <a:xfrm>
                <a:off x="263" y="1310"/>
                <a:ext cx="5226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90" name="Line 95"/>
              <p:cNvSpPr>
                <a:spLocks noChangeShapeType="1"/>
              </p:cNvSpPr>
              <p:nvPr/>
            </p:nvSpPr>
            <p:spPr bwMode="auto">
              <a:xfrm>
                <a:off x="263" y="1711"/>
                <a:ext cx="5226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91" name="Line 96"/>
              <p:cNvSpPr>
                <a:spLocks noChangeShapeType="1"/>
              </p:cNvSpPr>
              <p:nvPr/>
            </p:nvSpPr>
            <p:spPr bwMode="auto">
              <a:xfrm>
                <a:off x="263" y="2381"/>
                <a:ext cx="5226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92" name="Line 97"/>
              <p:cNvSpPr>
                <a:spLocks noChangeShapeType="1"/>
              </p:cNvSpPr>
              <p:nvPr/>
            </p:nvSpPr>
            <p:spPr bwMode="auto">
              <a:xfrm>
                <a:off x="263" y="2933"/>
                <a:ext cx="5226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93" name="Line 98"/>
              <p:cNvSpPr>
                <a:spLocks noChangeShapeType="1"/>
              </p:cNvSpPr>
              <p:nvPr/>
            </p:nvSpPr>
            <p:spPr bwMode="auto">
              <a:xfrm>
                <a:off x="263" y="3485"/>
                <a:ext cx="5226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94" name="Line 99"/>
              <p:cNvSpPr>
                <a:spLocks noChangeShapeType="1"/>
              </p:cNvSpPr>
              <p:nvPr/>
            </p:nvSpPr>
            <p:spPr bwMode="auto">
              <a:xfrm>
                <a:off x="263" y="1126"/>
                <a:ext cx="0" cy="2906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95" name="Line 100"/>
              <p:cNvSpPr>
                <a:spLocks noChangeShapeType="1"/>
              </p:cNvSpPr>
              <p:nvPr/>
            </p:nvSpPr>
            <p:spPr bwMode="auto">
              <a:xfrm>
                <a:off x="5489" y="1126"/>
                <a:ext cx="0" cy="2906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96" name="Line 101"/>
              <p:cNvSpPr>
                <a:spLocks noChangeShapeType="1"/>
              </p:cNvSpPr>
              <p:nvPr/>
            </p:nvSpPr>
            <p:spPr bwMode="auto">
              <a:xfrm>
                <a:off x="263" y="1126"/>
                <a:ext cx="5226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0297" name="Line 102"/>
              <p:cNvSpPr>
                <a:spLocks noChangeShapeType="1"/>
              </p:cNvSpPr>
              <p:nvPr/>
            </p:nvSpPr>
            <p:spPr bwMode="auto">
              <a:xfrm>
                <a:off x="263" y="4032"/>
                <a:ext cx="5226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l-PL"/>
              </a:p>
            </p:txBody>
          </p:sp>
        </p:grpSp>
        <p:sp>
          <p:nvSpPr>
            <p:cNvPr id="10248" name="Rectangle 52"/>
            <p:cNvSpPr>
              <a:spLocks noChangeArrowheads="1"/>
            </p:cNvSpPr>
            <p:nvPr/>
          </p:nvSpPr>
          <p:spPr bwMode="auto">
            <a:xfrm>
              <a:off x="276" y="2886"/>
              <a:ext cx="1260" cy="5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3. Materialne efekty</a:t>
              </a:r>
            </a:p>
            <a:p>
              <a:pPr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   dzia</a:t>
              </a:r>
              <a:r>
                <a:rPr lang="pl-PL" sz="1600">
                  <a:solidFill>
                    <a:srgbClr val="FFFF00"/>
                  </a:solidFill>
                </a:rPr>
                <a:t>ł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alno</a:t>
              </a:r>
              <a:r>
                <a:rPr lang="pl-PL" sz="1600">
                  <a:solidFill>
                    <a:srgbClr val="FFFF00"/>
                  </a:solidFill>
                </a:rPr>
                <a:t>ś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ci </a:t>
              </a:r>
            </a:p>
            <a:p>
              <a:pPr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   naukowej</a:t>
              </a:r>
              <a:endParaRPr lang="en-US" sz="1600">
                <a:solidFill>
                  <a:srgbClr val="FFFF00"/>
                </a:solidFill>
                <a:cs typeface="Times New Roman" pitchFamily="18" charset="0"/>
              </a:endParaRPr>
            </a:p>
          </p:txBody>
        </p:sp>
        <p:sp>
          <p:nvSpPr>
            <p:cNvPr id="10249" name="Rectangle 53"/>
            <p:cNvSpPr>
              <a:spLocks noChangeArrowheads="1"/>
            </p:cNvSpPr>
            <p:nvPr/>
          </p:nvSpPr>
          <p:spPr bwMode="auto">
            <a:xfrm>
              <a:off x="276" y="3462"/>
              <a:ext cx="1344" cy="5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4. Inne efekty</a:t>
              </a:r>
            </a:p>
            <a:p>
              <a:pPr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   dzia</a:t>
              </a:r>
              <a:r>
                <a:rPr lang="pl-PL" sz="1600">
                  <a:solidFill>
                    <a:srgbClr val="FFFF00"/>
                  </a:solidFill>
                </a:rPr>
                <a:t>ł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alno</a:t>
              </a:r>
              <a:r>
                <a:rPr lang="pl-PL" sz="1600">
                  <a:solidFill>
                    <a:srgbClr val="FFFF00"/>
                  </a:solidFill>
                </a:rPr>
                <a:t>ś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ci </a:t>
              </a:r>
            </a:p>
            <a:p>
              <a:pPr algn="l"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   naukowej </a:t>
              </a:r>
            </a:p>
          </p:txBody>
        </p:sp>
        <p:sp>
          <p:nvSpPr>
            <p:cNvPr id="10250" name="Rectangle 54"/>
            <p:cNvSpPr>
              <a:spLocks noChangeArrowheads="1"/>
            </p:cNvSpPr>
            <p:nvPr/>
          </p:nvSpPr>
          <p:spPr bwMode="auto">
            <a:xfrm>
              <a:off x="274" y="2403"/>
              <a:ext cx="1324" cy="2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15000"/>
                </a:lnSpc>
                <a:buFont typeface="Calibri" pitchFamily="34" charset="0"/>
                <a:buNone/>
              </a:pP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2. Potencja</a:t>
              </a:r>
              <a:r>
                <a:rPr lang="pl-PL" sz="1600">
                  <a:solidFill>
                    <a:srgbClr val="FFFF00"/>
                  </a:solidFill>
                </a:rPr>
                <a:t>ł</a:t>
              </a:r>
              <a:r>
                <a:rPr lang="pl-PL" sz="1600">
                  <a:solidFill>
                    <a:srgbClr val="FFFF00"/>
                  </a:solidFill>
                  <a:cs typeface="Times New Roman" pitchFamily="18" charset="0"/>
                </a:rPr>
                <a:t> naukowy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457200" y="6523038"/>
            <a:ext cx="2133600" cy="254000"/>
          </a:xfrm>
          <a:prstGeom prst="rect">
            <a:avLst/>
          </a:prstGeom>
          <a:noFill/>
        </p:spPr>
        <p:txBody>
          <a:bodyPr/>
          <a:lstStyle/>
          <a:p>
            <a:r>
              <a:rPr lang="pl-PL">
                <a:latin typeface="Arial" pitchFamily="34" charset="0"/>
                <a:cs typeface="Arial" pitchFamily="34" charset="0"/>
              </a:rPr>
              <a:t>14  października 2013</a:t>
            </a:r>
            <a:endParaRPr lang="pl-PL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6523038"/>
            <a:ext cx="2895600" cy="268287"/>
          </a:xfrm>
          <a:prstGeom prst="rect">
            <a:avLst/>
          </a:prstGeom>
          <a:noFill/>
        </p:spPr>
        <p:txBody>
          <a:bodyPr/>
          <a:lstStyle/>
          <a:p>
            <a:r>
              <a:rPr lang="pl-PL" altLang="en-US" smtClean="0">
                <a:latin typeface="Arial" pitchFamily="34" charset="0"/>
                <a:cs typeface="Arial" pitchFamily="34" charset="0"/>
              </a:rPr>
              <a:t>Kategoryzacja JN 2013  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553200" y="6507163"/>
            <a:ext cx="2133600" cy="298450"/>
          </a:xfrm>
          <a:prstGeom prst="rect">
            <a:avLst/>
          </a:prstGeom>
          <a:noFill/>
        </p:spPr>
        <p:txBody>
          <a:bodyPr/>
          <a:lstStyle/>
          <a:p>
            <a:fld id="{31646995-03E8-4820-956F-A125FE1930D7}" type="slidenum">
              <a:rPr lang="pl-PL" altLang="en-US">
                <a:latin typeface="Arial" pitchFamily="34" charset="0"/>
                <a:cs typeface="Arial" pitchFamily="34" charset="0"/>
              </a:rPr>
              <a:pPr/>
              <a:t>6</a:t>
            </a:fld>
            <a:endParaRPr lang="pl-PL" alt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6" name="Object 15"/>
          <p:cNvGraphicFramePr>
            <a:graphicFrameLocks noChangeAspect="1"/>
          </p:cNvGraphicFramePr>
          <p:nvPr/>
        </p:nvGraphicFramePr>
        <p:xfrm>
          <a:off x="519113" y="2030413"/>
          <a:ext cx="7134225" cy="4741862"/>
        </p:xfrm>
        <a:graphic>
          <a:graphicData uri="http://schemas.openxmlformats.org/presentationml/2006/ole">
            <p:oleObj spid="_x0000_s2050" name="Wykres" r:id="rId3" imgW="7705690" imgH="5276873" progId="Excel.Chart.8">
              <p:embed/>
            </p:oleObj>
          </a:graphicData>
        </a:graphic>
      </p:graphicFrame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15925"/>
            <a:ext cx="7296150" cy="77311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KEJN – kategoryzacja</a:t>
            </a:r>
          </a:p>
        </p:txBody>
      </p:sp>
      <p:sp>
        <p:nvSpPr>
          <p:cNvPr id="1031" name="Rectangle 218"/>
          <p:cNvSpPr>
            <a:spLocks noChangeArrowheads="1"/>
          </p:cNvSpPr>
          <p:nvPr/>
        </p:nvSpPr>
        <p:spPr bwMode="auto">
          <a:xfrm>
            <a:off x="2497138" y="1484313"/>
            <a:ext cx="42799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/>
            <a:r>
              <a:rPr lang="pl-PL" sz="3200" b="1">
                <a:solidFill>
                  <a:srgbClr val="003366"/>
                </a:solidFill>
              </a:rPr>
              <a:t>Wynik kategoryzacji</a:t>
            </a:r>
            <a:endParaRPr lang="pl-PL">
              <a:solidFill>
                <a:srgbClr val="000099"/>
              </a:solidFill>
            </a:endParaRPr>
          </a:p>
        </p:txBody>
      </p:sp>
      <p:sp>
        <p:nvSpPr>
          <p:cNvPr id="1032" name="Text Box 219"/>
          <p:cNvSpPr txBox="1">
            <a:spLocks noChangeArrowheads="1"/>
          </p:cNvSpPr>
          <p:nvPr/>
        </p:nvSpPr>
        <p:spPr bwMode="auto">
          <a:xfrm>
            <a:off x="7623175" y="2441575"/>
            <a:ext cx="623888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4800" b="1">
                <a:solidFill>
                  <a:srgbClr val="008000"/>
                </a:solidFill>
                <a:latin typeface="Times New Roman" pitchFamily="18" charset="0"/>
              </a:rPr>
              <a:t>A</a:t>
            </a:r>
            <a:endParaRPr lang="en-US" sz="4800" b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033" name="Text Box 220"/>
          <p:cNvSpPr txBox="1">
            <a:spLocks noChangeArrowheads="1"/>
          </p:cNvSpPr>
          <p:nvPr/>
        </p:nvSpPr>
        <p:spPr bwMode="auto">
          <a:xfrm>
            <a:off x="7640638" y="3795713"/>
            <a:ext cx="590550" cy="823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4800" b="1">
                <a:solidFill>
                  <a:srgbClr val="CC9900"/>
                </a:solidFill>
                <a:latin typeface="Times New Roman" pitchFamily="18" charset="0"/>
              </a:rPr>
              <a:t>B</a:t>
            </a:r>
            <a:endParaRPr lang="en-US" sz="4800" b="1">
              <a:solidFill>
                <a:srgbClr val="CC9900"/>
              </a:solidFill>
              <a:latin typeface="Times New Roman" pitchFamily="18" charset="0"/>
            </a:endParaRPr>
          </a:p>
        </p:txBody>
      </p:sp>
      <p:sp>
        <p:nvSpPr>
          <p:cNvPr id="1034" name="Text Box 221"/>
          <p:cNvSpPr txBox="1">
            <a:spLocks noChangeArrowheads="1"/>
          </p:cNvSpPr>
          <p:nvPr/>
        </p:nvSpPr>
        <p:spPr bwMode="auto">
          <a:xfrm>
            <a:off x="7643813" y="5005388"/>
            <a:ext cx="623887" cy="823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4800" b="1">
                <a:solidFill>
                  <a:srgbClr val="A50021"/>
                </a:solidFill>
                <a:latin typeface="Times New Roman" pitchFamily="18" charset="0"/>
              </a:rPr>
              <a:t>C</a:t>
            </a:r>
            <a:endParaRPr lang="en-US" sz="4800" b="1">
              <a:solidFill>
                <a:srgbClr val="A5002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1484784"/>
            <a:ext cx="7416824" cy="487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pl-PL" sz="2400" b="1" dirty="0" smtClean="0">
                <a:solidFill>
                  <a:srgbClr val="000099"/>
                </a:solidFill>
              </a:rPr>
              <a:t>Klasyfikacja</a:t>
            </a:r>
          </a:p>
          <a:p>
            <a:pPr marL="914400" lvl="1" indent="-457200"/>
            <a:r>
              <a:rPr lang="pl-PL" sz="2400" dirty="0" smtClean="0">
                <a:solidFill>
                  <a:srgbClr val="0033CC"/>
                </a:solidFill>
              </a:rPr>
              <a:t>przypisanie jednostek do grup wspólnej oceny (GWO)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pl-PL" sz="2400" b="1" dirty="0" smtClean="0">
                <a:solidFill>
                  <a:srgbClr val="000099"/>
                </a:solidFill>
              </a:rPr>
              <a:t>Parametryzacja</a:t>
            </a:r>
          </a:p>
          <a:p>
            <a:pPr marL="914400" lvl="1" indent="-457200"/>
            <a:r>
              <a:rPr lang="pl-PL" sz="2400" dirty="0" smtClean="0">
                <a:solidFill>
                  <a:srgbClr val="0033CC"/>
                </a:solidFill>
              </a:rPr>
              <a:t>ocena działalności JN na podstawie opracowanych </a:t>
            </a:r>
          </a:p>
          <a:p>
            <a:pPr marL="914400" lvl="1" indent="-457200"/>
            <a:r>
              <a:rPr lang="pl-PL" sz="2400" dirty="0" smtClean="0">
                <a:solidFill>
                  <a:srgbClr val="0033CC"/>
                </a:solidFill>
              </a:rPr>
              <a:t>kryteriów charakteryzujących daną GWO</a:t>
            </a: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pl-PL" sz="2400" b="1" dirty="0" smtClean="0">
                <a:solidFill>
                  <a:srgbClr val="000099"/>
                </a:solidFill>
              </a:rPr>
              <a:t>Kategoryzacja</a:t>
            </a:r>
          </a:p>
          <a:p>
            <a:pPr marL="914400" lvl="1" indent="-457200"/>
            <a:r>
              <a:rPr lang="pl-PL" sz="2400" dirty="0" smtClean="0">
                <a:solidFill>
                  <a:srgbClr val="0033CC"/>
                </a:solidFill>
              </a:rPr>
              <a:t>ustalenie kategorii jednostek naukowych </a:t>
            </a:r>
          </a:p>
          <a:p>
            <a:pPr marL="914400" lvl="1" indent="-457200"/>
            <a:r>
              <a:rPr lang="pl-PL" sz="2400" dirty="0" smtClean="0">
                <a:solidFill>
                  <a:srgbClr val="0033CC"/>
                </a:solidFill>
              </a:rPr>
              <a:t>(kategorie A, B, C oraz A+)</a:t>
            </a:r>
            <a:endParaRPr lang="pl-PL" sz="2400" b="1" dirty="0" smtClean="0">
              <a:solidFill>
                <a:srgbClr val="000099"/>
              </a:solidFill>
            </a:endParaRPr>
          </a:p>
          <a:p>
            <a:pPr marL="457200" indent="-457200">
              <a:spcBef>
                <a:spcPct val="40000"/>
              </a:spcBef>
              <a:buFontTx/>
              <a:buAutoNum type="arabicPeriod"/>
            </a:pPr>
            <a:r>
              <a:rPr lang="pl-PL" sz="2400" b="1" u="sng" dirty="0" smtClean="0">
                <a:solidFill>
                  <a:srgbClr val="000099"/>
                </a:solidFill>
              </a:rPr>
              <a:t>Odwołania od przyznanej kategorii</a:t>
            </a:r>
            <a:br>
              <a:rPr lang="pl-PL" sz="2400" b="1" u="sng" dirty="0" smtClean="0">
                <a:solidFill>
                  <a:srgbClr val="000099"/>
                </a:solidFill>
              </a:rPr>
            </a:br>
            <a:r>
              <a:rPr lang="pl-PL" sz="2400" dirty="0" smtClean="0">
                <a:solidFill>
                  <a:srgbClr val="0070C0"/>
                </a:solidFill>
              </a:rPr>
              <a:t>analiza uwag ogólnych i poszczególnych zdarzeń, wydanie </a:t>
            </a:r>
            <a:r>
              <a:rPr lang="pl-PL" sz="2400" dirty="0" err="1" smtClean="0">
                <a:solidFill>
                  <a:srgbClr val="0070C0"/>
                </a:solidFill>
              </a:rPr>
              <a:t>opini</a:t>
            </a:r>
            <a:r>
              <a:rPr lang="pl-PL" sz="2400" dirty="0" smtClean="0">
                <a:solidFill>
                  <a:srgbClr val="0070C0"/>
                </a:solidFill>
              </a:rPr>
              <a:t> KEJN, decyzja Ministra</a:t>
            </a:r>
          </a:p>
          <a:p>
            <a:pPr marL="914400" lvl="1" indent="-457200"/>
            <a:endParaRPr lang="pl-PL" dirty="0">
              <a:solidFill>
                <a:srgbClr val="0033CC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275856" y="404664"/>
            <a:ext cx="38858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b="1" dirty="0" smtClean="0">
                <a:solidFill>
                  <a:srgbClr val="002060"/>
                </a:solidFill>
              </a:rPr>
              <a:t>Etapy procesu oceny </a:t>
            </a:r>
            <a:br>
              <a:rPr lang="pl-PL" sz="3200" b="1" dirty="0" smtClean="0">
                <a:solidFill>
                  <a:srgbClr val="002060"/>
                </a:solidFill>
              </a:rPr>
            </a:br>
            <a:r>
              <a:rPr lang="pl-PL" sz="3200" b="1" dirty="0" smtClean="0">
                <a:solidFill>
                  <a:srgbClr val="002060"/>
                </a:solidFill>
              </a:rPr>
              <a:t>jednostek naukowych</a:t>
            </a:r>
            <a:endParaRPr lang="pl-PL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smtClean="0">
                <a:solidFill>
                  <a:srgbClr val="002060"/>
                </a:solidFill>
              </a:rPr>
              <a:t>Przebieg procesu odwoławczego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sz="2000" b="1" dirty="0" smtClean="0"/>
              <a:t>ICI </a:t>
            </a:r>
            <a:r>
              <a:rPr lang="pl-PL" sz="2000" dirty="0" smtClean="0"/>
              <a:t>– przygotowało karty odwołań i uruchomiło system teleinformatyczny</a:t>
            </a:r>
          </a:p>
          <a:p>
            <a:r>
              <a:rPr lang="pl-PL" sz="2000" b="1" dirty="0" smtClean="0"/>
              <a:t>KEJN</a:t>
            </a:r>
            <a:r>
              <a:rPr lang="pl-PL" sz="2000" dirty="0" smtClean="0"/>
              <a:t> - powołał ZE i przeszkolił </a:t>
            </a:r>
            <a:r>
              <a:rPr lang="pl-PL" sz="2000" dirty="0" err="1" smtClean="0"/>
              <a:t>ewaluatorów</a:t>
            </a:r>
            <a:r>
              <a:rPr lang="pl-PL" sz="2000" dirty="0" smtClean="0"/>
              <a:t>, którzy dokonali oceny, podsumował wyniki odwołań i dokonał korekt</a:t>
            </a:r>
          </a:p>
          <a:p>
            <a:r>
              <a:rPr lang="pl-PL" sz="2000" b="1" dirty="0" smtClean="0"/>
              <a:t>DN </a:t>
            </a:r>
            <a:r>
              <a:rPr lang="pl-PL" sz="2000" b="1" dirty="0" err="1" smtClean="0"/>
              <a:t>MNiSzW</a:t>
            </a:r>
            <a:r>
              <a:rPr lang="pl-PL" sz="2000" b="1" dirty="0" smtClean="0"/>
              <a:t> </a:t>
            </a:r>
            <a:r>
              <a:rPr lang="pl-PL" sz="2000" dirty="0" smtClean="0"/>
              <a:t>– opracował odwołania, porównał wersje papierowe i elektroniczne, opracował decyzje co do kategorii i każdego pojedynczego zdarzenia ewaluacyjnego</a:t>
            </a:r>
          </a:p>
          <a:p>
            <a:endParaRPr lang="pl-PL" sz="2000" dirty="0" smtClean="0"/>
          </a:p>
          <a:p>
            <a:r>
              <a:rPr lang="pl-PL" sz="2000" b="1" dirty="0" smtClean="0"/>
              <a:t>KEJN zakończył pracę 25 lutego 2014 i przekazał wyniki Ministrowi i DN</a:t>
            </a:r>
          </a:p>
          <a:p>
            <a:r>
              <a:rPr lang="pl-PL" sz="2000" b="1" dirty="0" smtClean="0"/>
              <a:t>Minister wyda decyzję co do zmiany kategorii – maj 2014 </a:t>
            </a:r>
            <a:endParaRPr lang="pl-PL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rostokąt 54"/>
          <p:cNvSpPr/>
          <p:nvPr/>
        </p:nvSpPr>
        <p:spPr>
          <a:xfrm>
            <a:off x="515878" y="1112857"/>
            <a:ext cx="8322467" cy="23060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Tytuł 1"/>
          <p:cNvSpPr>
            <a:spLocks noGrp="1"/>
          </p:cNvSpPr>
          <p:nvPr>
            <p:ph type="title"/>
          </p:nvPr>
        </p:nvSpPr>
        <p:spPr>
          <a:xfrm>
            <a:off x="2001471" y="476672"/>
            <a:ext cx="7142529" cy="1105694"/>
          </a:xfrm>
        </p:spPr>
        <p:txBody>
          <a:bodyPr/>
          <a:lstStyle/>
          <a:p>
            <a:pPr algn="ctr"/>
            <a:r>
              <a:rPr lang="pl-PL" sz="2400" b="1" dirty="0" smtClean="0">
                <a:solidFill>
                  <a:srgbClr val="002060"/>
                </a:solidFill>
              </a:rPr>
              <a:t>Najważniejsze problemy z jakością danych 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b="1" dirty="0" smtClean="0"/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916832"/>
            <a:ext cx="8786874" cy="3528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dirty="0" smtClean="0">
                <a:latin typeface="Calibri (Tekst podstawowy)"/>
              </a:rPr>
              <a:t>Brak kompleksowego źródła danych, konieczność zbierania informacji</a:t>
            </a:r>
            <a:br>
              <a:rPr lang="pl-PL" sz="1800" dirty="0" smtClean="0">
                <a:latin typeface="Calibri (Tekst podstawowy)"/>
              </a:rPr>
            </a:br>
            <a:r>
              <a:rPr lang="pl-PL" sz="1800" dirty="0" smtClean="0">
                <a:latin typeface="Calibri (Tekst podstawowy)"/>
              </a:rPr>
              <a:t>z różnych źródeł (wewnętrznych i zewnętrznych).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dirty="0" smtClean="0">
                <a:solidFill>
                  <a:srgbClr val="0070C0"/>
                </a:solidFill>
                <a:latin typeface="Calibri (Tekst podstawowy)"/>
              </a:rPr>
              <a:t>Duplikaty zgłoszonego dorobku naukowego </a:t>
            </a:r>
            <a:r>
              <a:rPr lang="pl-PL" sz="1800" dirty="0" smtClean="0">
                <a:latin typeface="Calibri (Tekst podstawowy)"/>
              </a:rPr>
              <a:t>(np. publikacje, monografie, konferencje, projekty) – brak koordynacji pomiędzy Jednostkami Naukowymi, szczególnie w ramach tej samej uczelni </a:t>
            </a: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dirty="0" smtClean="0">
                <a:solidFill>
                  <a:srgbClr val="0070C0"/>
                </a:solidFill>
                <a:latin typeface="Calibri (Tekst podstawowy)"/>
              </a:rPr>
              <a:t>Problemy z wykazaniem zatrudnienia</a:t>
            </a:r>
            <a:endParaRPr lang="pl-PL" sz="1800" dirty="0" smtClean="0">
              <a:latin typeface="Calibri (Tekst podstawowy)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800" dirty="0" smtClean="0">
                <a:solidFill>
                  <a:srgbClr val="0070C0"/>
                </a:solidFill>
                <a:latin typeface="Calibri (Tekst podstawowy)"/>
              </a:rPr>
              <a:t>Brak należytej staranności przy wypełnianiu ankiety </a:t>
            </a:r>
          </a:p>
        </p:txBody>
      </p:sp>
    </p:spTree>
    <p:extLst>
      <p:ext uri="{BB962C8B-B14F-4D97-AF65-F5344CB8AC3E}">
        <p14:creationId xmlns:p14="http://schemas.microsoft.com/office/powerpoint/2010/main" xmlns="" val="170589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jekt_ministerial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_ministerial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ojekt_ministerial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projekt_ministerialny</Template>
  <TotalTime>602</TotalTime>
  <Words>1111</Words>
  <Application>Microsoft Office PowerPoint</Application>
  <PresentationFormat>Pokaz na ekranie (4:3)</PresentationFormat>
  <Paragraphs>400</Paragraphs>
  <Slides>28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3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2" baseType="lpstr">
      <vt:lpstr>1_projekt_ministerialny</vt:lpstr>
      <vt:lpstr>projekt_ministerialny</vt:lpstr>
      <vt:lpstr>2_projekt_ministerialny</vt:lpstr>
      <vt:lpstr>Wykres programu Microsoft Office Excel</vt:lpstr>
      <vt:lpstr>Slajd 1</vt:lpstr>
      <vt:lpstr>Kto brał udział w ocenie  jednostek naukowych</vt:lpstr>
      <vt:lpstr>Slajd 3</vt:lpstr>
      <vt:lpstr>Slajd 4</vt:lpstr>
      <vt:lpstr>Wagi kryteriów wg grup nauk i rodzaju Jednostek Naukowych</vt:lpstr>
      <vt:lpstr>KEJN – kategoryzacja</vt:lpstr>
      <vt:lpstr>Slajd 7</vt:lpstr>
      <vt:lpstr>Przebieg procesu odwoławczego</vt:lpstr>
      <vt:lpstr>Najważniejsze problemy z jakością danych  </vt:lpstr>
      <vt:lpstr>Proces ewaluacji w liczbach</vt:lpstr>
      <vt:lpstr>Porównanie wyników ewaluacji – kategorie naukowe 2010 vs kategorie naukowe 2013</vt:lpstr>
      <vt:lpstr>Zamiany kategorii naukowych – ewaluacja 2010 vs ewaluacja 2013 wg. grupy nauk</vt:lpstr>
      <vt:lpstr>Zamiany kategorii naukowych – ewaluacja 2010 vs ewaluacja 2013 wg. typu jednostek</vt:lpstr>
      <vt:lpstr>Rozkłady kategorii naukowych  w poszczególnych grupach nauk</vt:lpstr>
      <vt:lpstr>Rozkłady kategorii naukowych w poszczególnych rodzajach jednostek naukowych</vt:lpstr>
      <vt:lpstr>Zakres rozpatrzonych odwołań od  zdarzeń ewaluacyjnych</vt:lpstr>
      <vt:lpstr>Odwołania od zdarzeń ewaluacyjnych </vt:lpstr>
      <vt:lpstr>Odwołania wg rodzaju</vt:lpstr>
      <vt:lpstr>Zdarzenia zmienione </vt:lpstr>
      <vt:lpstr>Zdarzenia odrzucone </vt:lpstr>
      <vt:lpstr>Zdarzenia nie ocenione </vt:lpstr>
      <vt:lpstr>Kryterium I </vt:lpstr>
      <vt:lpstr>Slajd 23</vt:lpstr>
      <vt:lpstr>Slajd 24</vt:lpstr>
      <vt:lpstr>Plany KEJN odnośnie OCENY JN w 2017</vt:lpstr>
      <vt:lpstr>Kryterium II </vt:lpstr>
      <vt:lpstr>Kryterium III </vt:lpstr>
      <vt:lpstr>Kryterium 4 </vt:lpstr>
    </vt:vector>
  </TitlesOfParts>
  <Company>ICI Ewaluacja Nauki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Porównanie wyników ewaluacji – kategorie naukowe 2010 vs kategorie naukowe 2013</dc:title>
  <dc:creator>Krzysztof</dc:creator>
  <cp:lastModifiedBy>Prof.Zabel</cp:lastModifiedBy>
  <cp:revision>55</cp:revision>
  <dcterms:created xsi:type="dcterms:W3CDTF">2013-09-23T11:42:03Z</dcterms:created>
  <dcterms:modified xsi:type="dcterms:W3CDTF">2014-06-05T07:31:07Z</dcterms:modified>
</cp:coreProperties>
</file>